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Override1.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114"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80B429-8429-A74B-9C31-C72A9A0E6D73}" type="doc">
      <dgm:prSet loTypeId="urn:microsoft.com/office/officeart/2005/8/layout/radial4" loCatId="" qsTypeId="urn:microsoft.com/office/officeart/2005/8/quickstyle/simple4" qsCatId="simple" csTypeId="urn:microsoft.com/office/officeart/2005/8/colors/accent5_4" csCatId="accent5" phldr="1"/>
      <dgm:spPr/>
      <dgm:t>
        <a:bodyPr/>
        <a:lstStyle/>
        <a:p>
          <a:endParaRPr lang="de-DE"/>
        </a:p>
      </dgm:t>
    </dgm:pt>
    <dgm:pt modelId="{24159E52-9FF0-B543-BA06-0C4BC28C8C28}">
      <dgm:prSet phldrT="[Text]" custT="1"/>
      <dgm:spPr>
        <a:solidFill>
          <a:schemeClr val="accent6">
            <a:lumMod val="75000"/>
          </a:schemeClr>
        </a:solidFill>
      </dgm:spPr>
      <dgm:t>
        <a:bodyPr/>
        <a:lstStyle/>
        <a:p>
          <a:r>
            <a:rPr lang="en-US" sz="2400" b="1" noProof="0" dirty="0" smtClean="0"/>
            <a:t>Ethical council </a:t>
          </a:r>
        </a:p>
        <a:p>
          <a:r>
            <a:rPr lang="en-US" sz="2400" b="0" noProof="0" dirty="0" smtClean="0"/>
            <a:t>of the </a:t>
          </a:r>
          <a:r>
            <a:rPr lang="en-US" sz="2400" b="0" noProof="0" dirty="0" err="1" smtClean="0"/>
            <a:t>FamResPlan</a:t>
          </a:r>
          <a:r>
            <a:rPr lang="en-US" sz="2400" b="0" noProof="0" dirty="0" smtClean="0"/>
            <a:t> project</a:t>
          </a:r>
          <a:endParaRPr lang="en-US" sz="2400" b="0" noProof="0" dirty="0"/>
        </a:p>
      </dgm:t>
    </dgm:pt>
    <dgm:pt modelId="{67D39689-A1F7-5E41-B73E-2850A1AEC3AA}" type="parTrans" cxnId="{DA6D1B07-1E84-AE41-A37A-5635CA08ACCC}">
      <dgm:prSet/>
      <dgm:spPr/>
      <dgm:t>
        <a:bodyPr/>
        <a:lstStyle/>
        <a:p>
          <a:endParaRPr lang="de-DE"/>
        </a:p>
      </dgm:t>
    </dgm:pt>
    <dgm:pt modelId="{2F8A71AA-35FC-E64B-B524-DCE025768BA3}" type="sibTrans" cxnId="{DA6D1B07-1E84-AE41-A37A-5635CA08ACCC}">
      <dgm:prSet/>
      <dgm:spPr/>
      <dgm:t>
        <a:bodyPr/>
        <a:lstStyle/>
        <a:p>
          <a:endParaRPr lang="de-DE"/>
        </a:p>
      </dgm:t>
    </dgm:pt>
    <dgm:pt modelId="{9892D624-932F-9044-9F2D-2B03D66EDF4A}">
      <dgm:prSet phldrT="[Text]" custT="1"/>
      <dgm:spPr/>
      <dgm:t>
        <a:bodyPr/>
        <a:lstStyle/>
        <a:p>
          <a:r>
            <a:rPr lang="en-US" sz="2000" b="1" noProof="0" dirty="0" smtClean="0"/>
            <a:t>Common understanding</a:t>
          </a:r>
        </a:p>
        <a:p>
          <a:r>
            <a:rPr lang="en-US" sz="2000" noProof="0" dirty="0" smtClean="0"/>
            <a:t>- content</a:t>
          </a:r>
        </a:p>
        <a:p>
          <a:r>
            <a:rPr lang="en-US" sz="2000" noProof="0" dirty="0" smtClean="0"/>
            <a:t>- process</a:t>
          </a:r>
        </a:p>
        <a:p>
          <a:r>
            <a:rPr lang="en-US" sz="2000" noProof="0" dirty="0" smtClean="0"/>
            <a:t>- ethical issues</a:t>
          </a:r>
          <a:endParaRPr lang="en-US" sz="2000" noProof="0" dirty="0"/>
        </a:p>
      </dgm:t>
    </dgm:pt>
    <dgm:pt modelId="{5F846E56-5D23-3244-B159-47DC36C12700}" type="parTrans" cxnId="{6D8ED2E3-D5E3-E54C-B102-C32ECBC39BF1}">
      <dgm:prSet/>
      <dgm:spPr/>
      <dgm:t>
        <a:bodyPr/>
        <a:lstStyle/>
        <a:p>
          <a:endParaRPr lang="de-DE"/>
        </a:p>
      </dgm:t>
    </dgm:pt>
    <dgm:pt modelId="{2232872F-31CF-9442-A285-2863494D454C}" type="sibTrans" cxnId="{6D8ED2E3-D5E3-E54C-B102-C32ECBC39BF1}">
      <dgm:prSet/>
      <dgm:spPr/>
      <dgm:t>
        <a:bodyPr/>
        <a:lstStyle/>
        <a:p>
          <a:endParaRPr lang="de-DE"/>
        </a:p>
      </dgm:t>
    </dgm:pt>
    <dgm:pt modelId="{26EFC6EA-1A43-BB49-80CE-2687E874D4D4}">
      <dgm:prSet phldrT="[Text]" custT="1"/>
      <dgm:spPr/>
      <dgm:t>
        <a:bodyPr/>
        <a:lstStyle/>
        <a:p>
          <a:r>
            <a:rPr lang="en-US" sz="2000" b="1" noProof="0" dirty="0" smtClean="0"/>
            <a:t>Critical reflection</a:t>
          </a:r>
        </a:p>
        <a:p>
          <a:r>
            <a:rPr lang="en-US" sz="2000" noProof="0" dirty="0" smtClean="0"/>
            <a:t>- at all stages of the research preparation and implementation and after the research</a:t>
          </a:r>
          <a:endParaRPr lang="en-US" sz="2000" noProof="0" dirty="0"/>
        </a:p>
      </dgm:t>
    </dgm:pt>
    <dgm:pt modelId="{21EA6AC8-DC65-9842-9BAE-4E0F1F7E9D10}" type="parTrans" cxnId="{BB02BCA2-16D2-AF4D-BF32-0188E6D5B0CC}">
      <dgm:prSet/>
      <dgm:spPr/>
      <dgm:t>
        <a:bodyPr/>
        <a:lstStyle/>
        <a:p>
          <a:endParaRPr lang="de-DE"/>
        </a:p>
      </dgm:t>
    </dgm:pt>
    <dgm:pt modelId="{1B6D4C9B-AC3E-AC4C-BD02-93D37C0ED5A1}" type="sibTrans" cxnId="{BB02BCA2-16D2-AF4D-BF32-0188E6D5B0CC}">
      <dgm:prSet/>
      <dgm:spPr/>
      <dgm:t>
        <a:bodyPr/>
        <a:lstStyle/>
        <a:p>
          <a:endParaRPr lang="de-DE"/>
        </a:p>
      </dgm:t>
    </dgm:pt>
    <dgm:pt modelId="{4FB9284E-31D5-9642-913C-A137A8B7132C}">
      <dgm:prSet phldrT="[Text]" custT="1"/>
      <dgm:spPr/>
      <dgm:t>
        <a:bodyPr/>
        <a:lstStyle/>
        <a:p>
          <a:r>
            <a:rPr lang="en-US" sz="1800" b="1" noProof="0" dirty="0" smtClean="0"/>
            <a:t>Ethical mechanisms</a:t>
          </a:r>
        </a:p>
        <a:p>
          <a:r>
            <a:rPr lang="en-US" sz="1800" noProof="0" dirty="0" smtClean="0"/>
            <a:t>- The ethical code of </a:t>
          </a:r>
          <a:r>
            <a:rPr lang="en-US" sz="1800" noProof="0" dirty="0" err="1" smtClean="0"/>
            <a:t>FamResPlan</a:t>
          </a:r>
          <a:endParaRPr lang="en-US" sz="1800" noProof="0" dirty="0" smtClean="0"/>
        </a:p>
        <a:p>
          <a:r>
            <a:rPr lang="en-US" sz="1800" noProof="0" dirty="0" smtClean="0"/>
            <a:t>- Protocols and procedures</a:t>
          </a:r>
          <a:endParaRPr lang="en-US" sz="1800" noProof="0" dirty="0"/>
        </a:p>
      </dgm:t>
    </dgm:pt>
    <dgm:pt modelId="{D7E24D38-B2B6-1745-B66D-7DF764DC19FB}" type="parTrans" cxnId="{5A22C4E4-2524-004D-9220-9CA5F528AD13}">
      <dgm:prSet/>
      <dgm:spPr/>
      <dgm:t>
        <a:bodyPr/>
        <a:lstStyle/>
        <a:p>
          <a:endParaRPr lang="de-DE"/>
        </a:p>
      </dgm:t>
    </dgm:pt>
    <dgm:pt modelId="{AC9EA78D-68B3-024B-9977-78C8E737D88D}" type="sibTrans" cxnId="{5A22C4E4-2524-004D-9220-9CA5F528AD13}">
      <dgm:prSet/>
      <dgm:spPr/>
      <dgm:t>
        <a:bodyPr/>
        <a:lstStyle/>
        <a:p>
          <a:endParaRPr lang="de-DE"/>
        </a:p>
      </dgm:t>
    </dgm:pt>
    <dgm:pt modelId="{A2902850-E12B-B646-BAE3-41F3498A7ABE}" type="pres">
      <dgm:prSet presAssocID="{FB80B429-8429-A74B-9C31-C72A9A0E6D73}" presName="cycle" presStyleCnt="0">
        <dgm:presLayoutVars>
          <dgm:chMax val="1"/>
          <dgm:dir/>
          <dgm:animLvl val="ctr"/>
          <dgm:resizeHandles val="exact"/>
        </dgm:presLayoutVars>
      </dgm:prSet>
      <dgm:spPr/>
      <dgm:t>
        <a:bodyPr/>
        <a:lstStyle/>
        <a:p>
          <a:endParaRPr lang="de-DE"/>
        </a:p>
      </dgm:t>
    </dgm:pt>
    <dgm:pt modelId="{40C35FCA-DDA4-804A-A02A-CFDF3E24BC8E}" type="pres">
      <dgm:prSet presAssocID="{24159E52-9FF0-B543-BA06-0C4BC28C8C28}" presName="centerShape" presStyleLbl="node0" presStyleIdx="0" presStyleCnt="1"/>
      <dgm:spPr/>
      <dgm:t>
        <a:bodyPr/>
        <a:lstStyle/>
        <a:p>
          <a:endParaRPr lang="de-DE"/>
        </a:p>
      </dgm:t>
    </dgm:pt>
    <dgm:pt modelId="{16BBEA90-E464-9148-9102-E2F700FB4044}" type="pres">
      <dgm:prSet presAssocID="{5F846E56-5D23-3244-B159-47DC36C12700}" presName="parTrans" presStyleLbl="bgSibTrans2D1" presStyleIdx="0" presStyleCnt="3"/>
      <dgm:spPr/>
      <dgm:t>
        <a:bodyPr/>
        <a:lstStyle/>
        <a:p>
          <a:endParaRPr lang="de-DE"/>
        </a:p>
      </dgm:t>
    </dgm:pt>
    <dgm:pt modelId="{BAD407DE-D30C-3F46-BDA7-1D628548846A}" type="pres">
      <dgm:prSet presAssocID="{9892D624-932F-9044-9F2D-2B03D66EDF4A}" presName="node" presStyleLbl="node1" presStyleIdx="0" presStyleCnt="3">
        <dgm:presLayoutVars>
          <dgm:bulletEnabled val="1"/>
        </dgm:presLayoutVars>
      </dgm:prSet>
      <dgm:spPr/>
      <dgm:t>
        <a:bodyPr/>
        <a:lstStyle/>
        <a:p>
          <a:endParaRPr lang="de-DE"/>
        </a:p>
      </dgm:t>
    </dgm:pt>
    <dgm:pt modelId="{2A023A97-2050-454F-9B7C-91D2DDBE04DC}" type="pres">
      <dgm:prSet presAssocID="{21EA6AC8-DC65-9842-9BAE-4E0F1F7E9D10}" presName="parTrans" presStyleLbl="bgSibTrans2D1" presStyleIdx="1" presStyleCnt="3"/>
      <dgm:spPr/>
      <dgm:t>
        <a:bodyPr/>
        <a:lstStyle/>
        <a:p>
          <a:endParaRPr lang="de-DE"/>
        </a:p>
      </dgm:t>
    </dgm:pt>
    <dgm:pt modelId="{A3479E7A-624A-9B44-A50F-E32AD799D9FC}" type="pres">
      <dgm:prSet presAssocID="{26EFC6EA-1A43-BB49-80CE-2687E874D4D4}" presName="node" presStyleLbl="node1" presStyleIdx="1" presStyleCnt="3" custScaleX="115456">
        <dgm:presLayoutVars>
          <dgm:bulletEnabled val="1"/>
        </dgm:presLayoutVars>
      </dgm:prSet>
      <dgm:spPr/>
      <dgm:t>
        <a:bodyPr/>
        <a:lstStyle/>
        <a:p>
          <a:endParaRPr lang="de-DE"/>
        </a:p>
      </dgm:t>
    </dgm:pt>
    <dgm:pt modelId="{AB947521-4C3C-B242-93F5-113310AD7E12}" type="pres">
      <dgm:prSet presAssocID="{D7E24D38-B2B6-1745-B66D-7DF764DC19FB}" presName="parTrans" presStyleLbl="bgSibTrans2D1" presStyleIdx="2" presStyleCnt="3"/>
      <dgm:spPr/>
      <dgm:t>
        <a:bodyPr/>
        <a:lstStyle/>
        <a:p>
          <a:endParaRPr lang="de-DE"/>
        </a:p>
      </dgm:t>
    </dgm:pt>
    <dgm:pt modelId="{0A726285-AD4D-4746-B371-082E3604724B}" type="pres">
      <dgm:prSet presAssocID="{4FB9284E-31D5-9642-913C-A137A8B7132C}" presName="node" presStyleLbl="node1" presStyleIdx="2" presStyleCnt="3">
        <dgm:presLayoutVars>
          <dgm:bulletEnabled val="1"/>
        </dgm:presLayoutVars>
      </dgm:prSet>
      <dgm:spPr/>
      <dgm:t>
        <a:bodyPr/>
        <a:lstStyle/>
        <a:p>
          <a:endParaRPr lang="de-DE"/>
        </a:p>
      </dgm:t>
    </dgm:pt>
  </dgm:ptLst>
  <dgm:cxnLst>
    <dgm:cxn modelId="{4D91FE7E-0ED2-4550-A525-14024D3E6229}" type="presOf" srcId="{FB80B429-8429-A74B-9C31-C72A9A0E6D73}" destId="{A2902850-E12B-B646-BAE3-41F3498A7ABE}" srcOrd="0" destOrd="0" presId="urn:microsoft.com/office/officeart/2005/8/layout/radial4"/>
    <dgm:cxn modelId="{611FECED-5B3A-4D6A-968E-5C8FD823E9EC}" type="presOf" srcId="{21EA6AC8-DC65-9842-9BAE-4E0F1F7E9D10}" destId="{2A023A97-2050-454F-9B7C-91D2DDBE04DC}" srcOrd="0" destOrd="0" presId="urn:microsoft.com/office/officeart/2005/8/layout/radial4"/>
    <dgm:cxn modelId="{BB02BCA2-16D2-AF4D-BF32-0188E6D5B0CC}" srcId="{24159E52-9FF0-B543-BA06-0C4BC28C8C28}" destId="{26EFC6EA-1A43-BB49-80CE-2687E874D4D4}" srcOrd="1" destOrd="0" parTransId="{21EA6AC8-DC65-9842-9BAE-4E0F1F7E9D10}" sibTransId="{1B6D4C9B-AC3E-AC4C-BD02-93D37C0ED5A1}"/>
    <dgm:cxn modelId="{6D8ED2E3-D5E3-E54C-B102-C32ECBC39BF1}" srcId="{24159E52-9FF0-B543-BA06-0C4BC28C8C28}" destId="{9892D624-932F-9044-9F2D-2B03D66EDF4A}" srcOrd="0" destOrd="0" parTransId="{5F846E56-5D23-3244-B159-47DC36C12700}" sibTransId="{2232872F-31CF-9442-A285-2863494D454C}"/>
    <dgm:cxn modelId="{B2A8E9CF-3B0A-4259-B488-F61CF6FF1D11}" type="presOf" srcId="{D7E24D38-B2B6-1745-B66D-7DF764DC19FB}" destId="{AB947521-4C3C-B242-93F5-113310AD7E12}" srcOrd="0" destOrd="0" presId="urn:microsoft.com/office/officeart/2005/8/layout/radial4"/>
    <dgm:cxn modelId="{DA6D1B07-1E84-AE41-A37A-5635CA08ACCC}" srcId="{FB80B429-8429-A74B-9C31-C72A9A0E6D73}" destId="{24159E52-9FF0-B543-BA06-0C4BC28C8C28}" srcOrd="0" destOrd="0" parTransId="{67D39689-A1F7-5E41-B73E-2850A1AEC3AA}" sibTransId="{2F8A71AA-35FC-E64B-B524-DCE025768BA3}"/>
    <dgm:cxn modelId="{5A22C4E4-2524-004D-9220-9CA5F528AD13}" srcId="{24159E52-9FF0-B543-BA06-0C4BC28C8C28}" destId="{4FB9284E-31D5-9642-913C-A137A8B7132C}" srcOrd="2" destOrd="0" parTransId="{D7E24D38-B2B6-1745-B66D-7DF764DC19FB}" sibTransId="{AC9EA78D-68B3-024B-9977-78C8E737D88D}"/>
    <dgm:cxn modelId="{34CC2AE7-5416-4475-B4DC-C25DD1115A07}" type="presOf" srcId="{9892D624-932F-9044-9F2D-2B03D66EDF4A}" destId="{BAD407DE-D30C-3F46-BDA7-1D628548846A}" srcOrd="0" destOrd="0" presId="urn:microsoft.com/office/officeart/2005/8/layout/radial4"/>
    <dgm:cxn modelId="{C665A959-6FED-47C3-98C5-6D5C365ADDBB}" type="presOf" srcId="{26EFC6EA-1A43-BB49-80CE-2687E874D4D4}" destId="{A3479E7A-624A-9B44-A50F-E32AD799D9FC}" srcOrd="0" destOrd="0" presId="urn:microsoft.com/office/officeart/2005/8/layout/radial4"/>
    <dgm:cxn modelId="{A29CA3D6-7838-44CC-83D5-4640FFDA02C0}" type="presOf" srcId="{24159E52-9FF0-B543-BA06-0C4BC28C8C28}" destId="{40C35FCA-DDA4-804A-A02A-CFDF3E24BC8E}" srcOrd="0" destOrd="0" presId="urn:microsoft.com/office/officeart/2005/8/layout/radial4"/>
    <dgm:cxn modelId="{43BB83D9-060C-481C-B2CB-F1CF5A567E19}" type="presOf" srcId="{4FB9284E-31D5-9642-913C-A137A8B7132C}" destId="{0A726285-AD4D-4746-B371-082E3604724B}" srcOrd="0" destOrd="0" presId="urn:microsoft.com/office/officeart/2005/8/layout/radial4"/>
    <dgm:cxn modelId="{0FA8CCC3-3BCA-473B-985C-98DC11332DDD}" type="presOf" srcId="{5F846E56-5D23-3244-B159-47DC36C12700}" destId="{16BBEA90-E464-9148-9102-E2F700FB4044}" srcOrd="0" destOrd="0" presId="urn:microsoft.com/office/officeart/2005/8/layout/radial4"/>
    <dgm:cxn modelId="{2BB09E78-240A-47BA-92FA-94FC3B1BBC82}" type="presParOf" srcId="{A2902850-E12B-B646-BAE3-41F3498A7ABE}" destId="{40C35FCA-DDA4-804A-A02A-CFDF3E24BC8E}" srcOrd="0" destOrd="0" presId="urn:microsoft.com/office/officeart/2005/8/layout/radial4"/>
    <dgm:cxn modelId="{573AD53F-62FC-422A-A748-499BA8837D4A}" type="presParOf" srcId="{A2902850-E12B-B646-BAE3-41F3498A7ABE}" destId="{16BBEA90-E464-9148-9102-E2F700FB4044}" srcOrd="1" destOrd="0" presId="urn:microsoft.com/office/officeart/2005/8/layout/radial4"/>
    <dgm:cxn modelId="{770D1D9A-4C4C-4172-AC00-2FE29046632E}" type="presParOf" srcId="{A2902850-E12B-B646-BAE3-41F3498A7ABE}" destId="{BAD407DE-D30C-3F46-BDA7-1D628548846A}" srcOrd="2" destOrd="0" presId="urn:microsoft.com/office/officeart/2005/8/layout/radial4"/>
    <dgm:cxn modelId="{D49B6BFC-6F24-413D-8A8E-4C07AC3D6278}" type="presParOf" srcId="{A2902850-E12B-B646-BAE3-41F3498A7ABE}" destId="{2A023A97-2050-454F-9B7C-91D2DDBE04DC}" srcOrd="3" destOrd="0" presId="urn:microsoft.com/office/officeart/2005/8/layout/radial4"/>
    <dgm:cxn modelId="{AE92AA1E-4FB8-4132-AE0F-C0544EF1636B}" type="presParOf" srcId="{A2902850-E12B-B646-BAE3-41F3498A7ABE}" destId="{A3479E7A-624A-9B44-A50F-E32AD799D9FC}" srcOrd="4" destOrd="0" presId="urn:microsoft.com/office/officeart/2005/8/layout/radial4"/>
    <dgm:cxn modelId="{201A3A36-023C-4A1B-8E79-2E1B8074BF7B}" type="presParOf" srcId="{A2902850-E12B-B646-BAE3-41F3498A7ABE}" destId="{AB947521-4C3C-B242-93F5-113310AD7E12}" srcOrd="5" destOrd="0" presId="urn:microsoft.com/office/officeart/2005/8/layout/radial4"/>
    <dgm:cxn modelId="{41A85642-77A7-4465-9E83-DC202EB80DEC}" type="presParOf" srcId="{A2902850-E12B-B646-BAE3-41F3498A7ABE}" destId="{0A726285-AD4D-4746-B371-082E3604724B}"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C35FCA-DDA4-804A-A02A-CFDF3E24BC8E}">
      <dsp:nvSpPr>
        <dsp:cNvPr id="0" name=""/>
        <dsp:cNvSpPr/>
      </dsp:nvSpPr>
      <dsp:spPr>
        <a:xfrm>
          <a:off x="3770119" y="2755023"/>
          <a:ext cx="2312006" cy="2312006"/>
        </a:xfrm>
        <a:prstGeom prst="ellipse">
          <a:avLst/>
        </a:prstGeom>
        <a:solidFill>
          <a:schemeClr val="accent6">
            <a:lumMod val="7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noProof="0" dirty="0" smtClean="0"/>
            <a:t>Ethical council </a:t>
          </a:r>
        </a:p>
        <a:p>
          <a:pPr lvl="0" algn="ctr" defTabSz="1066800">
            <a:lnSpc>
              <a:spcPct val="90000"/>
            </a:lnSpc>
            <a:spcBef>
              <a:spcPct val="0"/>
            </a:spcBef>
            <a:spcAft>
              <a:spcPct val="35000"/>
            </a:spcAft>
          </a:pPr>
          <a:r>
            <a:rPr lang="en-US" sz="2400" b="0" kern="1200" noProof="0" dirty="0" smtClean="0"/>
            <a:t>of the </a:t>
          </a:r>
          <a:r>
            <a:rPr lang="en-US" sz="2400" b="0" kern="1200" noProof="0" dirty="0" err="1" smtClean="0"/>
            <a:t>FamResPlan</a:t>
          </a:r>
          <a:r>
            <a:rPr lang="en-US" sz="2400" b="0" kern="1200" noProof="0" dirty="0" smtClean="0"/>
            <a:t> project</a:t>
          </a:r>
          <a:endParaRPr lang="en-US" sz="2400" b="0" kern="1200" noProof="0" dirty="0"/>
        </a:p>
      </dsp:txBody>
      <dsp:txXfrm>
        <a:off x="4108704" y="3093608"/>
        <a:ext cx="1634836" cy="1634836"/>
      </dsp:txXfrm>
    </dsp:sp>
    <dsp:sp modelId="{16BBEA90-E464-9148-9102-E2F700FB4044}">
      <dsp:nvSpPr>
        <dsp:cNvPr id="0" name=""/>
        <dsp:cNvSpPr/>
      </dsp:nvSpPr>
      <dsp:spPr>
        <a:xfrm rot="12900000">
          <a:off x="2281894" y="2350820"/>
          <a:ext cx="1773082" cy="658921"/>
        </a:xfrm>
        <a:prstGeom prst="leftArrow">
          <a:avLst>
            <a:gd name="adj1" fmla="val 60000"/>
            <a:gd name="adj2" fmla="val 50000"/>
          </a:avLst>
        </a:prstGeom>
        <a:gradFill rotWithShape="0">
          <a:gsLst>
            <a:gs pos="0">
              <a:schemeClr val="accent5">
                <a:shade val="90000"/>
                <a:hueOff val="0"/>
                <a:satOff val="0"/>
                <a:lumOff val="0"/>
                <a:alphaOff val="0"/>
                <a:satMod val="103000"/>
                <a:lumMod val="102000"/>
                <a:tint val="94000"/>
              </a:schemeClr>
            </a:gs>
            <a:gs pos="50000">
              <a:schemeClr val="accent5">
                <a:shade val="90000"/>
                <a:hueOff val="0"/>
                <a:satOff val="0"/>
                <a:lumOff val="0"/>
                <a:alphaOff val="0"/>
                <a:satMod val="110000"/>
                <a:lumMod val="100000"/>
                <a:shade val="100000"/>
              </a:schemeClr>
            </a:gs>
            <a:gs pos="100000">
              <a:schemeClr val="accent5">
                <a:shade val="9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AD407DE-D30C-3F46-BDA7-1D628548846A}">
      <dsp:nvSpPr>
        <dsp:cNvPr id="0" name=""/>
        <dsp:cNvSpPr/>
      </dsp:nvSpPr>
      <dsp:spPr>
        <a:xfrm>
          <a:off x="1344020" y="1293219"/>
          <a:ext cx="2196406" cy="1757124"/>
        </a:xfrm>
        <a:prstGeom prst="roundRect">
          <a:avLst>
            <a:gd name="adj" fmla="val 10000"/>
          </a:avLst>
        </a:prstGeom>
        <a:gradFill rotWithShape="0">
          <a:gsLst>
            <a:gs pos="0">
              <a:schemeClr val="accent5">
                <a:shade val="50000"/>
                <a:hueOff val="0"/>
                <a:satOff val="0"/>
                <a:lumOff val="0"/>
                <a:alphaOff val="0"/>
                <a:satMod val="103000"/>
                <a:lumMod val="102000"/>
                <a:tint val="94000"/>
              </a:schemeClr>
            </a:gs>
            <a:gs pos="50000">
              <a:schemeClr val="accent5">
                <a:shade val="50000"/>
                <a:hueOff val="0"/>
                <a:satOff val="0"/>
                <a:lumOff val="0"/>
                <a:alphaOff val="0"/>
                <a:satMod val="110000"/>
                <a:lumMod val="100000"/>
                <a:shade val="100000"/>
              </a:schemeClr>
            </a:gs>
            <a:gs pos="100000">
              <a:schemeClr val="accent5">
                <a:shade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b="1" kern="1200" noProof="0" dirty="0" smtClean="0"/>
            <a:t>Common understanding</a:t>
          </a:r>
        </a:p>
        <a:p>
          <a:pPr lvl="0" algn="ctr" defTabSz="889000">
            <a:lnSpc>
              <a:spcPct val="90000"/>
            </a:lnSpc>
            <a:spcBef>
              <a:spcPct val="0"/>
            </a:spcBef>
            <a:spcAft>
              <a:spcPct val="35000"/>
            </a:spcAft>
          </a:pPr>
          <a:r>
            <a:rPr lang="en-US" sz="2000" kern="1200" noProof="0" dirty="0" smtClean="0"/>
            <a:t>- content</a:t>
          </a:r>
        </a:p>
        <a:p>
          <a:pPr lvl="0" algn="ctr" defTabSz="889000">
            <a:lnSpc>
              <a:spcPct val="90000"/>
            </a:lnSpc>
            <a:spcBef>
              <a:spcPct val="0"/>
            </a:spcBef>
            <a:spcAft>
              <a:spcPct val="35000"/>
            </a:spcAft>
          </a:pPr>
          <a:r>
            <a:rPr lang="en-US" sz="2000" kern="1200" noProof="0" dirty="0" smtClean="0"/>
            <a:t>- process</a:t>
          </a:r>
        </a:p>
        <a:p>
          <a:pPr lvl="0" algn="ctr" defTabSz="889000">
            <a:lnSpc>
              <a:spcPct val="90000"/>
            </a:lnSpc>
            <a:spcBef>
              <a:spcPct val="0"/>
            </a:spcBef>
            <a:spcAft>
              <a:spcPct val="35000"/>
            </a:spcAft>
          </a:pPr>
          <a:r>
            <a:rPr lang="en-US" sz="2000" kern="1200" noProof="0" dirty="0" smtClean="0"/>
            <a:t>- ethical issues</a:t>
          </a:r>
          <a:endParaRPr lang="en-US" sz="2000" kern="1200" noProof="0" dirty="0"/>
        </a:p>
      </dsp:txBody>
      <dsp:txXfrm>
        <a:off x="1395484" y="1344683"/>
        <a:ext cx="2093478" cy="1654196"/>
      </dsp:txXfrm>
    </dsp:sp>
    <dsp:sp modelId="{2A023A97-2050-454F-9B7C-91D2DDBE04DC}">
      <dsp:nvSpPr>
        <dsp:cNvPr id="0" name=""/>
        <dsp:cNvSpPr/>
      </dsp:nvSpPr>
      <dsp:spPr>
        <a:xfrm rot="16200000">
          <a:off x="4039581" y="1435826"/>
          <a:ext cx="1773082" cy="658921"/>
        </a:xfrm>
        <a:prstGeom prst="leftArrow">
          <a:avLst>
            <a:gd name="adj1" fmla="val 60000"/>
            <a:gd name="adj2" fmla="val 50000"/>
          </a:avLst>
        </a:prstGeom>
        <a:gradFill rotWithShape="0">
          <a:gsLst>
            <a:gs pos="0">
              <a:schemeClr val="accent5">
                <a:shade val="90000"/>
                <a:hueOff val="276951"/>
                <a:satOff val="-5914"/>
                <a:lumOff val="22073"/>
                <a:alphaOff val="0"/>
                <a:satMod val="103000"/>
                <a:lumMod val="102000"/>
                <a:tint val="94000"/>
              </a:schemeClr>
            </a:gs>
            <a:gs pos="50000">
              <a:schemeClr val="accent5">
                <a:shade val="90000"/>
                <a:hueOff val="276951"/>
                <a:satOff val="-5914"/>
                <a:lumOff val="22073"/>
                <a:alphaOff val="0"/>
                <a:satMod val="110000"/>
                <a:lumMod val="100000"/>
                <a:shade val="100000"/>
              </a:schemeClr>
            </a:gs>
            <a:gs pos="100000">
              <a:schemeClr val="accent5">
                <a:shade val="90000"/>
                <a:hueOff val="276951"/>
                <a:satOff val="-5914"/>
                <a:lumOff val="2207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3479E7A-624A-9B44-A50F-E32AD799D9FC}">
      <dsp:nvSpPr>
        <dsp:cNvPr id="0" name=""/>
        <dsp:cNvSpPr/>
      </dsp:nvSpPr>
      <dsp:spPr>
        <a:xfrm>
          <a:off x="3658181" y="183"/>
          <a:ext cx="2535882" cy="1757124"/>
        </a:xfrm>
        <a:prstGeom prst="roundRect">
          <a:avLst>
            <a:gd name="adj" fmla="val 10000"/>
          </a:avLst>
        </a:prstGeom>
        <a:gradFill rotWithShape="0">
          <a:gsLst>
            <a:gs pos="0">
              <a:schemeClr val="accent5">
                <a:shade val="50000"/>
                <a:hueOff val="268329"/>
                <a:satOff val="-6535"/>
                <a:lumOff val="28597"/>
                <a:alphaOff val="0"/>
                <a:satMod val="103000"/>
                <a:lumMod val="102000"/>
                <a:tint val="94000"/>
              </a:schemeClr>
            </a:gs>
            <a:gs pos="50000">
              <a:schemeClr val="accent5">
                <a:shade val="50000"/>
                <a:hueOff val="268329"/>
                <a:satOff val="-6535"/>
                <a:lumOff val="28597"/>
                <a:alphaOff val="0"/>
                <a:satMod val="110000"/>
                <a:lumMod val="100000"/>
                <a:shade val="100000"/>
              </a:schemeClr>
            </a:gs>
            <a:gs pos="100000">
              <a:schemeClr val="accent5">
                <a:shade val="50000"/>
                <a:hueOff val="268329"/>
                <a:satOff val="-6535"/>
                <a:lumOff val="2859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b="1" kern="1200" noProof="0" dirty="0" smtClean="0"/>
            <a:t>Critical reflection</a:t>
          </a:r>
        </a:p>
        <a:p>
          <a:pPr lvl="0" algn="ctr" defTabSz="889000">
            <a:lnSpc>
              <a:spcPct val="90000"/>
            </a:lnSpc>
            <a:spcBef>
              <a:spcPct val="0"/>
            </a:spcBef>
            <a:spcAft>
              <a:spcPct val="35000"/>
            </a:spcAft>
          </a:pPr>
          <a:r>
            <a:rPr lang="en-US" sz="2000" kern="1200" noProof="0" dirty="0" smtClean="0"/>
            <a:t>- at all stages of the research preparation and implementation and after the research</a:t>
          </a:r>
          <a:endParaRPr lang="en-US" sz="2000" kern="1200" noProof="0" dirty="0"/>
        </a:p>
      </dsp:txBody>
      <dsp:txXfrm>
        <a:off x="3709645" y="51647"/>
        <a:ext cx="2432954" cy="1654196"/>
      </dsp:txXfrm>
    </dsp:sp>
    <dsp:sp modelId="{AB947521-4C3C-B242-93F5-113310AD7E12}">
      <dsp:nvSpPr>
        <dsp:cNvPr id="0" name=""/>
        <dsp:cNvSpPr/>
      </dsp:nvSpPr>
      <dsp:spPr>
        <a:xfrm rot="19500000">
          <a:off x="5797268" y="2350820"/>
          <a:ext cx="1773082" cy="658921"/>
        </a:xfrm>
        <a:prstGeom prst="leftArrow">
          <a:avLst>
            <a:gd name="adj1" fmla="val 60000"/>
            <a:gd name="adj2" fmla="val 50000"/>
          </a:avLst>
        </a:prstGeom>
        <a:gradFill rotWithShape="0">
          <a:gsLst>
            <a:gs pos="0">
              <a:schemeClr val="accent5">
                <a:shade val="90000"/>
                <a:hueOff val="276951"/>
                <a:satOff val="-5914"/>
                <a:lumOff val="22073"/>
                <a:alphaOff val="0"/>
                <a:satMod val="103000"/>
                <a:lumMod val="102000"/>
                <a:tint val="94000"/>
              </a:schemeClr>
            </a:gs>
            <a:gs pos="50000">
              <a:schemeClr val="accent5">
                <a:shade val="90000"/>
                <a:hueOff val="276951"/>
                <a:satOff val="-5914"/>
                <a:lumOff val="22073"/>
                <a:alphaOff val="0"/>
                <a:satMod val="110000"/>
                <a:lumMod val="100000"/>
                <a:shade val="100000"/>
              </a:schemeClr>
            </a:gs>
            <a:gs pos="100000">
              <a:schemeClr val="accent5">
                <a:shade val="90000"/>
                <a:hueOff val="276951"/>
                <a:satOff val="-5914"/>
                <a:lumOff val="2207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A726285-AD4D-4746-B371-082E3604724B}">
      <dsp:nvSpPr>
        <dsp:cNvPr id="0" name=""/>
        <dsp:cNvSpPr/>
      </dsp:nvSpPr>
      <dsp:spPr>
        <a:xfrm>
          <a:off x="6311819" y="1293219"/>
          <a:ext cx="2196406" cy="1757124"/>
        </a:xfrm>
        <a:prstGeom prst="roundRect">
          <a:avLst>
            <a:gd name="adj" fmla="val 10000"/>
          </a:avLst>
        </a:prstGeom>
        <a:gradFill rotWithShape="0">
          <a:gsLst>
            <a:gs pos="0">
              <a:schemeClr val="accent5">
                <a:shade val="50000"/>
                <a:hueOff val="268329"/>
                <a:satOff val="-6535"/>
                <a:lumOff val="28597"/>
                <a:alphaOff val="0"/>
                <a:satMod val="103000"/>
                <a:lumMod val="102000"/>
                <a:tint val="94000"/>
              </a:schemeClr>
            </a:gs>
            <a:gs pos="50000">
              <a:schemeClr val="accent5">
                <a:shade val="50000"/>
                <a:hueOff val="268329"/>
                <a:satOff val="-6535"/>
                <a:lumOff val="28597"/>
                <a:alphaOff val="0"/>
                <a:satMod val="110000"/>
                <a:lumMod val="100000"/>
                <a:shade val="100000"/>
              </a:schemeClr>
            </a:gs>
            <a:gs pos="100000">
              <a:schemeClr val="accent5">
                <a:shade val="50000"/>
                <a:hueOff val="268329"/>
                <a:satOff val="-6535"/>
                <a:lumOff val="2859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en-US" sz="1800" b="1" kern="1200" noProof="0" dirty="0" smtClean="0"/>
            <a:t>Ethical mechanisms</a:t>
          </a:r>
        </a:p>
        <a:p>
          <a:pPr lvl="0" algn="ctr" defTabSz="800100">
            <a:lnSpc>
              <a:spcPct val="90000"/>
            </a:lnSpc>
            <a:spcBef>
              <a:spcPct val="0"/>
            </a:spcBef>
            <a:spcAft>
              <a:spcPct val="35000"/>
            </a:spcAft>
          </a:pPr>
          <a:r>
            <a:rPr lang="en-US" sz="1800" kern="1200" noProof="0" dirty="0" smtClean="0"/>
            <a:t>- The ethical code of </a:t>
          </a:r>
          <a:r>
            <a:rPr lang="en-US" sz="1800" kern="1200" noProof="0" dirty="0" err="1" smtClean="0"/>
            <a:t>FamResPlan</a:t>
          </a:r>
          <a:endParaRPr lang="en-US" sz="1800" kern="1200" noProof="0" dirty="0" smtClean="0"/>
        </a:p>
        <a:p>
          <a:pPr lvl="0" algn="ctr" defTabSz="800100">
            <a:lnSpc>
              <a:spcPct val="90000"/>
            </a:lnSpc>
            <a:spcBef>
              <a:spcPct val="0"/>
            </a:spcBef>
            <a:spcAft>
              <a:spcPct val="35000"/>
            </a:spcAft>
          </a:pPr>
          <a:r>
            <a:rPr lang="en-US" sz="1800" kern="1200" noProof="0" dirty="0" smtClean="0"/>
            <a:t>- Protocols and procedures</a:t>
          </a:r>
          <a:endParaRPr lang="en-US" sz="1800" kern="1200" noProof="0" dirty="0"/>
        </a:p>
      </dsp:txBody>
      <dsp:txXfrm>
        <a:off x="6363283" y="1344683"/>
        <a:ext cx="2093478" cy="165419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371610-5A85-471E-950D-4F94F26A1CCA}" type="datetimeFigureOut">
              <a:rPr lang="en-GB" smtClean="0"/>
              <a:t>25/09/2017</a:t>
            </a:fld>
            <a:endParaRPr lang="en-GB"/>
          </a:p>
        </p:txBody>
      </p:sp>
      <p:sp>
        <p:nvSpPr>
          <p:cNvPr id="4" name="Rezervirano mjesto slike slajd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GB"/>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0D5CC2-724A-462A-9B4F-966A70B567E1}" type="slidenum">
              <a:rPr lang="en-GB" smtClean="0"/>
              <a:t>‹#›</a:t>
            </a:fld>
            <a:endParaRPr lang="en-GB"/>
          </a:p>
        </p:txBody>
      </p:sp>
    </p:spTree>
    <p:extLst>
      <p:ext uri="{BB962C8B-B14F-4D97-AF65-F5344CB8AC3E}">
        <p14:creationId xmlns:p14="http://schemas.microsoft.com/office/powerpoint/2010/main" val="1716828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107D9473-0949-489D-969A-717A79590716}" type="slidenum">
              <a:rPr lang="hr-HR" smtClean="0"/>
              <a:t>1</a:t>
            </a:fld>
            <a:endParaRPr lang="hr-HR"/>
          </a:p>
        </p:txBody>
      </p:sp>
    </p:spTree>
    <p:extLst>
      <p:ext uri="{BB962C8B-B14F-4D97-AF65-F5344CB8AC3E}">
        <p14:creationId xmlns:p14="http://schemas.microsoft.com/office/powerpoint/2010/main" val="1587785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6FE74B-A3FE-4FFC-9879-47C451FA5A49}" type="slidenum">
              <a:rPr lang="en-US" smtClean="0"/>
              <a:t>10</a:t>
            </a:fld>
            <a:endParaRPr lang="en-US"/>
          </a:p>
        </p:txBody>
      </p:sp>
    </p:spTree>
    <p:extLst>
      <p:ext uri="{BB962C8B-B14F-4D97-AF65-F5344CB8AC3E}">
        <p14:creationId xmlns:p14="http://schemas.microsoft.com/office/powerpoint/2010/main" val="2548830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6FE74B-A3FE-4FFC-9879-47C451FA5A49}" type="slidenum">
              <a:rPr lang="en-US" smtClean="0"/>
              <a:t>11</a:t>
            </a:fld>
            <a:endParaRPr lang="en-US"/>
          </a:p>
        </p:txBody>
      </p:sp>
    </p:spTree>
    <p:extLst>
      <p:ext uri="{BB962C8B-B14F-4D97-AF65-F5344CB8AC3E}">
        <p14:creationId xmlns:p14="http://schemas.microsoft.com/office/powerpoint/2010/main" val="2134136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6FE74B-A3FE-4FFC-9879-47C451FA5A49}" type="slidenum">
              <a:rPr lang="en-US" smtClean="0"/>
              <a:t>12</a:t>
            </a:fld>
            <a:endParaRPr lang="en-US"/>
          </a:p>
        </p:txBody>
      </p:sp>
    </p:spTree>
    <p:extLst>
      <p:ext uri="{BB962C8B-B14F-4D97-AF65-F5344CB8AC3E}">
        <p14:creationId xmlns:p14="http://schemas.microsoft.com/office/powerpoint/2010/main" val="112674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6FE74B-A3FE-4FFC-9879-47C451FA5A49}" type="slidenum">
              <a:rPr lang="en-US" smtClean="0"/>
              <a:t>13</a:t>
            </a:fld>
            <a:endParaRPr lang="en-US"/>
          </a:p>
        </p:txBody>
      </p:sp>
    </p:spTree>
    <p:extLst>
      <p:ext uri="{BB962C8B-B14F-4D97-AF65-F5344CB8AC3E}">
        <p14:creationId xmlns:p14="http://schemas.microsoft.com/office/powerpoint/2010/main" val="15835579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6FE74B-A3FE-4FFC-9879-47C451FA5A49}" type="slidenum">
              <a:rPr lang="en-US" smtClean="0"/>
              <a:t>14</a:t>
            </a:fld>
            <a:endParaRPr lang="en-US"/>
          </a:p>
        </p:txBody>
      </p:sp>
    </p:spTree>
    <p:extLst>
      <p:ext uri="{BB962C8B-B14F-4D97-AF65-F5344CB8AC3E}">
        <p14:creationId xmlns:p14="http://schemas.microsoft.com/office/powerpoint/2010/main" val="2058209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6FE74B-A3FE-4FFC-9879-47C451FA5A49}" type="slidenum">
              <a:rPr lang="en-US" smtClean="0"/>
              <a:t>15</a:t>
            </a:fld>
            <a:endParaRPr lang="en-US"/>
          </a:p>
        </p:txBody>
      </p:sp>
    </p:spTree>
    <p:extLst>
      <p:ext uri="{BB962C8B-B14F-4D97-AF65-F5344CB8AC3E}">
        <p14:creationId xmlns:p14="http://schemas.microsoft.com/office/powerpoint/2010/main" val="1755995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6FE74B-A3FE-4FFC-9879-47C451FA5A49}" type="slidenum">
              <a:rPr lang="en-US" smtClean="0"/>
              <a:t>16</a:t>
            </a:fld>
            <a:endParaRPr lang="en-US"/>
          </a:p>
        </p:txBody>
      </p:sp>
    </p:spTree>
    <p:extLst>
      <p:ext uri="{BB962C8B-B14F-4D97-AF65-F5344CB8AC3E}">
        <p14:creationId xmlns:p14="http://schemas.microsoft.com/office/powerpoint/2010/main" val="12801568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6FE74B-A3FE-4FFC-9879-47C451FA5A49}" type="slidenum">
              <a:rPr lang="en-US" smtClean="0"/>
              <a:t>17</a:t>
            </a:fld>
            <a:endParaRPr lang="en-US"/>
          </a:p>
        </p:txBody>
      </p:sp>
    </p:spTree>
    <p:extLst>
      <p:ext uri="{BB962C8B-B14F-4D97-AF65-F5344CB8AC3E}">
        <p14:creationId xmlns:p14="http://schemas.microsoft.com/office/powerpoint/2010/main" val="35745049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6FE74B-A3FE-4FFC-9879-47C451FA5A49}" type="slidenum">
              <a:rPr lang="en-US" smtClean="0"/>
              <a:t>18</a:t>
            </a:fld>
            <a:endParaRPr lang="en-US"/>
          </a:p>
        </p:txBody>
      </p:sp>
    </p:spTree>
    <p:extLst>
      <p:ext uri="{BB962C8B-B14F-4D97-AF65-F5344CB8AC3E}">
        <p14:creationId xmlns:p14="http://schemas.microsoft.com/office/powerpoint/2010/main" val="5496134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6FE74B-A3FE-4FFC-9879-47C451FA5A49}" type="slidenum">
              <a:rPr lang="en-US" smtClean="0"/>
              <a:t>19</a:t>
            </a:fld>
            <a:endParaRPr lang="en-US"/>
          </a:p>
        </p:txBody>
      </p:sp>
    </p:spTree>
    <p:extLst>
      <p:ext uri="{BB962C8B-B14F-4D97-AF65-F5344CB8AC3E}">
        <p14:creationId xmlns:p14="http://schemas.microsoft.com/office/powerpoint/2010/main" val="1329845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0D5CC2-724A-462A-9B4F-966A70B567E1}" type="slidenum">
              <a:rPr lang="en-GB" smtClean="0"/>
              <a:t>2</a:t>
            </a:fld>
            <a:endParaRPr lang="en-GB"/>
          </a:p>
        </p:txBody>
      </p:sp>
    </p:spTree>
    <p:extLst>
      <p:ext uri="{BB962C8B-B14F-4D97-AF65-F5344CB8AC3E}">
        <p14:creationId xmlns:p14="http://schemas.microsoft.com/office/powerpoint/2010/main" val="11279126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smtClean="0"/>
              <a:t>73,4%</a:t>
            </a:r>
            <a:r>
              <a:rPr lang="hr-HR" baseline="0" dirty="0" smtClean="0"/>
              <a:t> M</a:t>
            </a:r>
          </a:p>
          <a:p>
            <a:r>
              <a:rPr lang="hr-HR" baseline="0" dirty="0" smtClean="0"/>
              <a:t>26.6% F</a:t>
            </a:r>
            <a:endParaRPr lang="en-US" dirty="0"/>
          </a:p>
        </p:txBody>
      </p:sp>
      <p:sp>
        <p:nvSpPr>
          <p:cNvPr id="4" name="Slide Number Placeholder 3"/>
          <p:cNvSpPr>
            <a:spLocks noGrp="1"/>
          </p:cNvSpPr>
          <p:nvPr>
            <p:ph type="sldNum" sz="quarter" idx="10"/>
          </p:nvPr>
        </p:nvSpPr>
        <p:spPr/>
        <p:txBody>
          <a:bodyPr/>
          <a:lstStyle/>
          <a:p>
            <a:fld id="{2B6FE74B-A3FE-4FFC-9879-47C451FA5A49}" type="slidenum">
              <a:rPr lang="en-US" smtClean="0"/>
              <a:t>20</a:t>
            </a:fld>
            <a:endParaRPr lang="en-US"/>
          </a:p>
        </p:txBody>
      </p:sp>
    </p:spTree>
    <p:extLst>
      <p:ext uri="{BB962C8B-B14F-4D97-AF65-F5344CB8AC3E}">
        <p14:creationId xmlns:p14="http://schemas.microsoft.com/office/powerpoint/2010/main" val="3537778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2B6FE74B-A3FE-4FFC-9879-47C451FA5A49}" type="slidenum">
              <a:rPr lang="en-US" smtClean="0"/>
              <a:t>21</a:t>
            </a:fld>
            <a:endParaRPr lang="en-US"/>
          </a:p>
        </p:txBody>
      </p:sp>
    </p:spTree>
    <p:extLst>
      <p:ext uri="{BB962C8B-B14F-4D97-AF65-F5344CB8AC3E}">
        <p14:creationId xmlns:p14="http://schemas.microsoft.com/office/powerpoint/2010/main" val="42107731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6FE74B-A3FE-4FFC-9879-47C451FA5A49}" type="slidenum">
              <a:rPr lang="en-US" smtClean="0"/>
              <a:t>22</a:t>
            </a:fld>
            <a:endParaRPr lang="en-US"/>
          </a:p>
        </p:txBody>
      </p:sp>
    </p:spTree>
    <p:extLst>
      <p:ext uri="{BB962C8B-B14F-4D97-AF65-F5344CB8AC3E}">
        <p14:creationId xmlns:p14="http://schemas.microsoft.com/office/powerpoint/2010/main" val="15441142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6FE74B-A3FE-4FFC-9879-47C451FA5A49}" type="slidenum">
              <a:rPr lang="en-US" smtClean="0"/>
              <a:t>23</a:t>
            </a:fld>
            <a:endParaRPr lang="en-US"/>
          </a:p>
        </p:txBody>
      </p:sp>
    </p:spTree>
    <p:extLst>
      <p:ext uri="{BB962C8B-B14F-4D97-AF65-F5344CB8AC3E}">
        <p14:creationId xmlns:p14="http://schemas.microsoft.com/office/powerpoint/2010/main" val="29320896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107D9473-0949-489D-969A-717A79590716}" type="slidenum">
              <a:rPr lang="hr-HR" smtClean="0"/>
              <a:t>24</a:t>
            </a:fld>
            <a:endParaRPr lang="hr-HR"/>
          </a:p>
        </p:txBody>
      </p:sp>
    </p:spTree>
    <p:extLst>
      <p:ext uri="{BB962C8B-B14F-4D97-AF65-F5344CB8AC3E}">
        <p14:creationId xmlns:p14="http://schemas.microsoft.com/office/powerpoint/2010/main" val="30147424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0AF52C89-EC2E-4ED3-90AC-0BDFA934A649}" type="slidenum">
              <a:rPr lang="hr-HR" smtClean="0"/>
              <a:t>25</a:t>
            </a:fld>
            <a:endParaRPr lang="hr-HR"/>
          </a:p>
        </p:txBody>
      </p:sp>
    </p:spTree>
    <p:extLst>
      <p:ext uri="{BB962C8B-B14F-4D97-AF65-F5344CB8AC3E}">
        <p14:creationId xmlns:p14="http://schemas.microsoft.com/office/powerpoint/2010/main" val="38752752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err="1" smtClean="0"/>
              <a:t>There</a:t>
            </a:r>
            <a:r>
              <a:rPr lang="hr-HR" baseline="0" dirty="0" smtClean="0"/>
              <a:t> are some </a:t>
            </a:r>
            <a:r>
              <a:rPr lang="hr-HR" baseline="0" dirty="0" err="1" smtClean="0"/>
              <a:t>basic</a:t>
            </a:r>
            <a:r>
              <a:rPr lang="hr-HR" baseline="0" dirty="0" smtClean="0"/>
              <a:t> </a:t>
            </a:r>
            <a:r>
              <a:rPr lang="hr-HR" baseline="0" dirty="0" err="1" smtClean="0"/>
              <a:t>principles</a:t>
            </a:r>
            <a:r>
              <a:rPr lang="hr-HR" baseline="0" dirty="0" smtClean="0"/>
              <a:t> </a:t>
            </a:r>
            <a:r>
              <a:rPr lang="hr-HR" baseline="0" dirty="0" err="1" smtClean="0"/>
              <a:t>that</a:t>
            </a:r>
            <a:r>
              <a:rPr lang="hr-HR" baseline="0" dirty="0" smtClean="0"/>
              <a:t> </a:t>
            </a:r>
            <a:r>
              <a:rPr lang="hr-HR" baseline="0" dirty="0" err="1" smtClean="0"/>
              <a:t>guide</a:t>
            </a:r>
            <a:r>
              <a:rPr lang="hr-HR" baseline="0" dirty="0" smtClean="0"/>
              <a:t> </a:t>
            </a:r>
            <a:r>
              <a:rPr lang="hr-HR" baseline="0" dirty="0" err="1" smtClean="0"/>
              <a:t>us</a:t>
            </a:r>
            <a:r>
              <a:rPr lang="hr-HR" baseline="0" dirty="0" smtClean="0"/>
              <a:t> </a:t>
            </a:r>
            <a:r>
              <a:rPr lang="hr-HR" baseline="0" dirty="0" err="1" smtClean="0"/>
              <a:t>in</a:t>
            </a:r>
            <a:r>
              <a:rPr lang="hr-HR" baseline="0" dirty="0" smtClean="0"/>
              <a:t> </a:t>
            </a:r>
            <a:r>
              <a:rPr lang="hr-HR" baseline="0" dirty="0" err="1" smtClean="0"/>
              <a:t>all</a:t>
            </a:r>
            <a:r>
              <a:rPr lang="hr-HR" baseline="0" dirty="0" smtClean="0"/>
              <a:t> </a:t>
            </a:r>
            <a:r>
              <a:rPr lang="hr-HR" baseline="0" dirty="0" err="1" smtClean="0"/>
              <a:t>research</a:t>
            </a:r>
            <a:r>
              <a:rPr lang="hr-HR" baseline="0" dirty="0" smtClean="0"/>
              <a:t> </a:t>
            </a:r>
            <a:r>
              <a:rPr lang="hr-HR" baseline="0" dirty="0" err="1" smtClean="0"/>
              <a:t>and</a:t>
            </a:r>
            <a:r>
              <a:rPr lang="hr-HR" baseline="0" dirty="0" smtClean="0"/>
              <a:t> </a:t>
            </a:r>
            <a:r>
              <a:rPr lang="hr-HR" baseline="0" dirty="0" err="1" smtClean="0"/>
              <a:t>intervention</a:t>
            </a:r>
            <a:r>
              <a:rPr lang="hr-HR" baseline="0" dirty="0" smtClean="0"/>
              <a:t> </a:t>
            </a:r>
            <a:r>
              <a:rPr lang="hr-HR" baseline="0" dirty="0" err="1" smtClean="0"/>
              <a:t>with</a:t>
            </a:r>
            <a:r>
              <a:rPr lang="hr-HR" baseline="0" dirty="0" smtClean="0"/>
              <a:t> </a:t>
            </a:r>
            <a:r>
              <a:rPr lang="hr-HR" baseline="0" dirty="0" err="1" smtClean="0"/>
              <a:t>families</a:t>
            </a:r>
            <a:r>
              <a:rPr lang="hr-HR" baseline="0" dirty="0" smtClean="0"/>
              <a:t>…</a:t>
            </a:r>
            <a:endParaRPr lang="hr-HR" dirty="0"/>
          </a:p>
        </p:txBody>
      </p:sp>
      <p:sp>
        <p:nvSpPr>
          <p:cNvPr id="4" name="Slide Number Placeholder 3"/>
          <p:cNvSpPr>
            <a:spLocks noGrp="1"/>
          </p:cNvSpPr>
          <p:nvPr>
            <p:ph type="sldNum" sz="quarter" idx="10"/>
          </p:nvPr>
        </p:nvSpPr>
        <p:spPr/>
        <p:txBody>
          <a:bodyPr/>
          <a:lstStyle/>
          <a:p>
            <a:fld id="{0AF52C89-EC2E-4ED3-90AC-0BDFA934A649}" type="slidenum">
              <a:rPr lang="hr-HR" smtClean="0"/>
              <a:t>26</a:t>
            </a:fld>
            <a:endParaRPr lang="hr-HR"/>
          </a:p>
        </p:txBody>
      </p:sp>
    </p:spTree>
    <p:extLst>
      <p:ext uri="{BB962C8B-B14F-4D97-AF65-F5344CB8AC3E}">
        <p14:creationId xmlns:p14="http://schemas.microsoft.com/office/powerpoint/2010/main" val="37132246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err="1" smtClean="0"/>
              <a:t>These</a:t>
            </a:r>
            <a:r>
              <a:rPr lang="hr-HR" baseline="0" dirty="0" smtClean="0"/>
              <a:t> general </a:t>
            </a:r>
            <a:r>
              <a:rPr lang="hr-HR" baseline="0" dirty="0" err="1" smtClean="0"/>
              <a:t>principles</a:t>
            </a:r>
            <a:r>
              <a:rPr lang="hr-HR" baseline="0" dirty="0" smtClean="0"/>
              <a:t>, but </a:t>
            </a:r>
            <a:r>
              <a:rPr lang="hr-HR" baseline="0" dirty="0" err="1" smtClean="0"/>
              <a:t>also</a:t>
            </a:r>
            <a:r>
              <a:rPr lang="hr-HR" baseline="0" dirty="0" smtClean="0"/>
              <a:t> some </a:t>
            </a:r>
            <a:r>
              <a:rPr lang="hr-HR" baseline="0" dirty="0" err="1" smtClean="0"/>
              <a:t>specific</a:t>
            </a:r>
            <a:r>
              <a:rPr lang="hr-HR" baseline="0" dirty="0" smtClean="0"/>
              <a:t> to </a:t>
            </a:r>
            <a:r>
              <a:rPr lang="hr-HR" baseline="0" dirty="0" err="1" smtClean="0"/>
              <a:t>this</a:t>
            </a:r>
            <a:r>
              <a:rPr lang="hr-HR" baseline="0" dirty="0" smtClean="0"/>
              <a:t> </a:t>
            </a:r>
            <a:r>
              <a:rPr lang="hr-HR" baseline="0" dirty="0" err="1" smtClean="0"/>
              <a:t>area</a:t>
            </a:r>
            <a:r>
              <a:rPr lang="hr-HR" baseline="0" dirty="0" smtClean="0"/>
              <a:t>, are </a:t>
            </a:r>
            <a:r>
              <a:rPr lang="hr-HR" baseline="0" dirty="0" err="1" smtClean="0"/>
              <a:t>included</a:t>
            </a:r>
            <a:r>
              <a:rPr lang="hr-HR" baseline="0" dirty="0" smtClean="0"/>
              <a:t> </a:t>
            </a:r>
            <a:r>
              <a:rPr lang="hr-HR" baseline="0" dirty="0" err="1" smtClean="0"/>
              <a:t>in</a:t>
            </a:r>
            <a:r>
              <a:rPr lang="hr-HR" baseline="0" dirty="0" smtClean="0"/>
              <a:t> </a:t>
            </a:r>
            <a:r>
              <a:rPr lang="hr-HR" baseline="0" dirty="0" err="1" smtClean="0"/>
              <a:t>the</a:t>
            </a:r>
            <a:r>
              <a:rPr lang="hr-HR" baseline="0" dirty="0" smtClean="0"/>
              <a:t> </a:t>
            </a:r>
            <a:r>
              <a:rPr lang="hr-HR" baseline="0" dirty="0" err="1" smtClean="0"/>
              <a:t>FamResPlan</a:t>
            </a:r>
            <a:r>
              <a:rPr lang="hr-HR" baseline="0" dirty="0" smtClean="0"/>
              <a:t> </a:t>
            </a:r>
            <a:r>
              <a:rPr lang="hr-HR" baseline="0" dirty="0" err="1" smtClean="0"/>
              <a:t>ethics</a:t>
            </a:r>
            <a:r>
              <a:rPr lang="hr-HR" baseline="0" dirty="0" smtClean="0"/>
              <a:t> </a:t>
            </a:r>
            <a:r>
              <a:rPr lang="hr-HR" baseline="0" dirty="0" err="1" smtClean="0"/>
              <a:t>that</a:t>
            </a:r>
            <a:r>
              <a:rPr lang="hr-HR" baseline="0" dirty="0" smtClean="0"/>
              <a:t> </a:t>
            </a:r>
            <a:r>
              <a:rPr lang="hr-HR" baseline="0" dirty="0" err="1" smtClean="0"/>
              <a:t>is</a:t>
            </a:r>
            <a:r>
              <a:rPr lang="hr-HR" baseline="0" dirty="0" smtClean="0"/>
              <a:t> </a:t>
            </a:r>
            <a:r>
              <a:rPr lang="hr-HR" baseline="0" dirty="0" err="1" smtClean="0"/>
              <a:t>reflected</a:t>
            </a:r>
            <a:r>
              <a:rPr lang="hr-HR" baseline="0" dirty="0" smtClean="0"/>
              <a:t> </a:t>
            </a:r>
            <a:r>
              <a:rPr lang="hr-HR" baseline="0" dirty="0" err="1" smtClean="0"/>
              <a:t>in</a:t>
            </a:r>
            <a:r>
              <a:rPr lang="hr-HR" baseline="0" dirty="0" smtClean="0"/>
              <a:t> </a:t>
            </a:r>
            <a:r>
              <a:rPr lang="hr-HR" baseline="0" dirty="0" err="1" smtClean="0"/>
              <a:t>the</a:t>
            </a:r>
            <a:r>
              <a:rPr lang="hr-HR" baseline="0" dirty="0" smtClean="0"/>
              <a:t> </a:t>
            </a:r>
            <a:r>
              <a:rPr lang="hr-HR" baseline="0" dirty="0" err="1" smtClean="0"/>
              <a:t>commitment</a:t>
            </a:r>
            <a:r>
              <a:rPr lang="hr-HR" baseline="0" dirty="0" smtClean="0"/>
              <a:t> to </a:t>
            </a:r>
            <a:r>
              <a:rPr lang="hr-HR" baseline="0" dirty="0" err="1" smtClean="0"/>
              <a:t>ethical</a:t>
            </a:r>
            <a:r>
              <a:rPr lang="hr-HR" baseline="0" dirty="0" smtClean="0"/>
              <a:t> </a:t>
            </a:r>
            <a:r>
              <a:rPr lang="hr-HR" baseline="0" dirty="0" err="1" smtClean="0"/>
              <a:t>principles</a:t>
            </a:r>
            <a:r>
              <a:rPr lang="hr-HR" baseline="0" dirty="0" smtClean="0"/>
              <a:t> </a:t>
            </a:r>
            <a:r>
              <a:rPr lang="hr-HR" baseline="0" dirty="0" err="1" smtClean="0"/>
              <a:t>in</a:t>
            </a:r>
            <a:r>
              <a:rPr lang="hr-HR" baseline="0" dirty="0" smtClean="0"/>
              <a:t> </a:t>
            </a:r>
            <a:r>
              <a:rPr lang="hr-HR" baseline="0" dirty="0" err="1" smtClean="0"/>
              <a:t>the</a:t>
            </a:r>
            <a:r>
              <a:rPr lang="hr-HR" baseline="0" dirty="0" smtClean="0"/>
              <a:t> </a:t>
            </a:r>
            <a:r>
              <a:rPr lang="hr-HR" baseline="0" dirty="0" err="1" smtClean="0"/>
              <a:t>defined</a:t>
            </a:r>
            <a:r>
              <a:rPr lang="hr-HR" baseline="0" dirty="0" smtClean="0"/>
              <a:t> </a:t>
            </a:r>
            <a:r>
              <a:rPr lang="hr-HR" baseline="0" dirty="0" err="1" smtClean="0"/>
              <a:t>areas</a:t>
            </a:r>
            <a:r>
              <a:rPr lang="hr-HR" baseline="0" dirty="0" smtClean="0"/>
              <a:t> </a:t>
            </a:r>
            <a:r>
              <a:rPr lang="hr-HR" baseline="0" dirty="0" err="1" smtClean="0"/>
              <a:t>and</a:t>
            </a:r>
            <a:r>
              <a:rPr lang="hr-HR" baseline="0" dirty="0" smtClean="0"/>
              <a:t> </a:t>
            </a:r>
            <a:r>
              <a:rPr lang="hr-HR" baseline="0" dirty="0" err="1" smtClean="0"/>
              <a:t>the</a:t>
            </a:r>
            <a:r>
              <a:rPr lang="hr-HR" baseline="0" dirty="0" smtClean="0"/>
              <a:t> </a:t>
            </a:r>
            <a:r>
              <a:rPr lang="hr-HR" baseline="0" dirty="0" err="1" smtClean="0"/>
              <a:t>ethics</a:t>
            </a:r>
            <a:r>
              <a:rPr lang="hr-HR" baseline="0" dirty="0" smtClean="0"/>
              <a:t> </a:t>
            </a:r>
            <a:r>
              <a:rPr lang="hr-HR" baseline="0" dirty="0" err="1" smtClean="0"/>
              <a:t>of</a:t>
            </a:r>
            <a:r>
              <a:rPr lang="hr-HR" baseline="0" dirty="0" smtClean="0"/>
              <a:t> </a:t>
            </a:r>
            <a:r>
              <a:rPr lang="hr-HR" baseline="0" dirty="0" err="1" smtClean="0"/>
              <a:t>the</a:t>
            </a:r>
            <a:r>
              <a:rPr lang="hr-HR" baseline="0" dirty="0" smtClean="0"/>
              <a:t> </a:t>
            </a:r>
            <a:r>
              <a:rPr lang="hr-HR" baseline="0" dirty="0" err="1" smtClean="0"/>
              <a:t>research</a:t>
            </a:r>
            <a:r>
              <a:rPr lang="hr-HR" baseline="0" dirty="0" smtClean="0"/>
              <a:t> </a:t>
            </a:r>
            <a:r>
              <a:rPr lang="hr-HR" baseline="0" dirty="0" err="1" smtClean="0"/>
              <a:t>team</a:t>
            </a:r>
            <a:r>
              <a:rPr lang="hr-HR" baseline="0" dirty="0" smtClean="0"/>
              <a:t>.</a:t>
            </a:r>
            <a:endParaRPr lang="hr-HR" dirty="0"/>
          </a:p>
        </p:txBody>
      </p:sp>
      <p:sp>
        <p:nvSpPr>
          <p:cNvPr id="4" name="Slide Number Placeholder 3"/>
          <p:cNvSpPr>
            <a:spLocks noGrp="1"/>
          </p:cNvSpPr>
          <p:nvPr>
            <p:ph type="sldNum" sz="quarter" idx="10"/>
          </p:nvPr>
        </p:nvSpPr>
        <p:spPr/>
        <p:txBody>
          <a:bodyPr/>
          <a:lstStyle/>
          <a:p>
            <a:fld id="{0AF52C89-EC2E-4ED3-90AC-0BDFA934A649}" type="slidenum">
              <a:rPr lang="hr-HR" smtClean="0"/>
              <a:t>27</a:t>
            </a:fld>
            <a:endParaRPr lang="hr-HR"/>
          </a:p>
        </p:txBody>
      </p:sp>
    </p:spTree>
    <p:extLst>
      <p:ext uri="{BB962C8B-B14F-4D97-AF65-F5344CB8AC3E}">
        <p14:creationId xmlns:p14="http://schemas.microsoft.com/office/powerpoint/2010/main" val="18764318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research the participants will be </a:t>
            </a:r>
            <a:r>
              <a:rPr lang="hr-HR" dirty="0" err="1" smtClean="0"/>
              <a:t>engaged</a:t>
            </a:r>
            <a:r>
              <a:rPr lang="en-US" dirty="0" smtClean="0"/>
              <a:t> by the "gatekeeper", in the case of this research it will most often be social welfare centers, which implies requesting the permits of the  ministries </a:t>
            </a:r>
            <a:r>
              <a:rPr lang="hr-HR" dirty="0" err="1" smtClean="0"/>
              <a:t>in</a:t>
            </a:r>
            <a:r>
              <a:rPr lang="hr-HR" dirty="0" smtClean="0"/>
              <a:t> </a:t>
            </a:r>
            <a:r>
              <a:rPr lang="hr-HR" dirty="0" err="1" smtClean="0"/>
              <a:t>charge</a:t>
            </a:r>
            <a:r>
              <a:rPr lang="hr-HR" dirty="0" smtClean="0"/>
              <a:t> </a:t>
            </a:r>
            <a:r>
              <a:rPr lang="en-US" dirty="0" smtClean="0"/>
              <a:t>and asking the directors and </a:t>
            </a:r>
            <a:r>
              <a:rPr lang="hr-HR" dirty="0" err="1" smtClean="0"/>
              <a:t>practitioners</a:t>
            </a:r>
            <a:r>
              <a:rPr lang="en-US" dirty="0" smtClean="0"/>
              <a:t> of the centers </a:t>
            </a:r>
            <a:r>
              <a:rPr lang="hr-HR" dirty="0" smtClean="0"/>
              <a:t>for </a:t>
            </a:r>
            <a:r>
              <a:rPr lang="hr-HR" dirty="0" err="1" smtClean="0"/>
              <a:t>cooperation</a:t>
            </a:r>
            <a:r>
              <a:rPr lang="hr-HR" dirty="0" smtClean="0"/>
              <a:t> </a:t>
            </a:r>
            <a:r>
              <a:rPr lang="hr-HR" dirty="0" err="1" smtClean="0"/>
              <a:t>in</a:t>
            </a:r>
            <a:r>
              <a:rPr lang="en-US" dirty="0" smtClean="0"/>
              <a:t> </a:t>
            </a:r>
            <a:r>
              <a:rPr lang="hr-HR" dirty="0" err="1" smtClean="0"/>
              <a:t>engaging</a:t>
            </a:r>
            <a:r>
              <a:rPr lang="en-US" dirty="0" smtClean="0"/>
              <a:t> the participants, more precisely for the first contact with the participants of the research .</a:t>
            </a:r>
          </a:p>
          <a:p>
            <a:endParaRPr lang="en-US" dirty="0" smtClean="0"/>
          </a:p>
          <a:p>
            <a:r>
              <a:rPr lang="en-US" dirty="0" smtClean="0"/>
              <a:t>For the purpose of defining the roles, rights, responsibilities and obligations of researchers and staff of the Centers, a protocol for cooperation with "gatekeepers" was </a:t>
            </a:r>
            <a:r>
              <a:rPr lang="hr-HR" dirty="0" err="1" smtClean="0"/>
              <a:t>developed</a:t>
            </a:r>
            <a:r>
              <a:rPr lang="hr-HR" dirty="0" smtClean="0"/>
              <a:t>.</a:t>
            </a:r>
            <a:r>
              <a:rPr lang="hr-HR" baseline="0" dirty="0" smtClean="0"/>
              <a:t> </a:t>
            </a:r>
            <a:r>
              <a:rPr lang="hr-HR" baseline="0" dirty="0" err="1" smtClean="0"/>
              <a:t>When</a:t>
            </a:r>
            <a:r>
              <a:rPr lang="hr-HR" baseline="0" dirty="0" smtClean="0"/>
              <a:t> </a:t>
            </a:r>
            <a:r>
              <a:rPr lang="hr-HR" baseline="0" dirty="0" err="1" smtClean="0"/>
              <a:t>we</a:t>
            </a:r>
            <a:r>
              <a:rPr lang="hr-HR" baseline="0" dirty="0" smtClean="0"/>
              <a:t> </a:t>
            </a:r>
            <a:r>
              <a:rPr lang="hr-HR" baseline="0" dirty="0" err="1" smtClean="0"/>
              <a:t>say</a:t>
            </a:r>
            <a:r>
              <a:rPr lang="hr-HR" baseline="0" dirty="0" smtClean="0"/>
              <a:t> </a:t>
            </a:r>
            <a:r>
              <a:rPr lang="hr-HR" baseline="0" dirty="0" err="1" smtClean="0"/>
              <a:t>gatekeepers</a:t>
            </a:r>
            <a:r>
              <a:rPr lang="hr-HR" baseline="0" dirty="0" smtClean="0"/>
              <a:t> </a:t>
            </a:r>
            <a:r>
              <a:rPr lang="hr-HR" baseline="0" dirty="0" err="1" smtClean="0"/>
              <a:t>we</a:t>
            </a:r>
            <a:r>
              <a:rPr lang="hr-HR" baseline="0" dirty="0" smtClean="0"/>
              <a:t> </a:t>
            </a:r>
            <a:r>
              <a:rPr lang="hr-HR" baseline="0" dirty="0" err="1" smtClean="0"/>
              <a:t>mean</a:t>
            </a:r>
            <a:r>
              <a:rPr lang="hr-HR" baseline="0" dirty="0" smtClean="0"/>
              <a:t>, </a:t>
            </a:r>
            <a:r>
              <a:rPr lang="en-US" dirty="0" smtClean="0"/>
              <a:t>more specifically, expert associates of social welfare centers.</a:t>
            </a:r>
            <a:endParaRPr lang="hr-HR" dirty="0"/>
          </a:p>
        </p:txBody>
      </p:sp>
      <p:sp>
        <p:nvSpPr>
          <p:cNvPr id="4" name="Slide Number Placeholder 3"/>
          <p:cNvSpPr>
            <a:spLocks noGrp="1"/>
          </p:cNvSpPr>
          <p:nvPr>
            <p:ph type="sldNum" sz="quarter" idx="10"/>
          </p:nvPr>
        </p:nvSpPr>
        <p:spPr/>
        <p:txBody>
          <a:bodyPr/>
          <a:lstStyle/>
          <a:p>
            <a:fld id="{0AF52C89-EC2E-4ED3-90AC-0BDFA934A649}" type="slidenum">
              <a:rPr lang="hr-HR" smtClean="0"/>
              <a:t>28</a:t>
            </a:fld>
            <a:endParaRPr lang="hr-HR"/>
          </a:p>
        </p:txBody>
      </p:sp>
    </p:spTree>
    <p:extLst>
      <p:ext uri="{BB962C8B-B14F-4D97-AF65-F5344CB8AC3E}">
        <p14:creationId xmlns:p14="http://schemas.microsoft.com/office/powerpoint/2010/main" val="13991021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0AF52C89-EC2E-4ED3-90AC-0BDFA934A649}" type="slidenum">
              <a:rPr lang="hr-HR" smtClean="0"/>
              <a:t>29</a:t>
            </a:fld>
            <a:endParaRPr lang="hr-HR"/>
          </a:p>
        </p:txBody>
      </p:sp>
    </p:spTree>
    <p:extLst>
      <p:ext uri="{BB962C8B-B14F-4D97-AF65-F5344CB8AC3E}">
        <p14:creationId xmlns:p14="http://schemas.microsoft.com/office/powerpoint/2010/main" val="28531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107D9473-0949-489D-969A-717A79590716}" type="slidenum">
              <a:rPr lang="hr-HR" smtClean="0"/>
              <a:t>3</a:t>
            </a:fld>
            <a:endParaRPr lang="hr-HR"/>
          </a:p>
        </p:txBody>
      </p:sp>
    </p:spTree>
    <p:extLst>
      <p:ext uri="{BB962C8B-B14F-4D97-AF65-F5344CB8AC3E}">
        <p14:creationId xmlns:p14="http://schemas.microsoft.com/office/powerpoint/2010/main" val="1918206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Inform</a:t>
            </a:r>
            <a:r>
              <a:rPr lang="hr-HR" dirty="0" err="1" smtClean="0"/>
              <a:t>ed</a:t>
            </a:r>
            <a:r>
              <a:rPr lang="en-US" dirty="0" smtClean="0"/>
              <a:t> consent or consent for research will be sought in stages / steps for each phase of the research in particular.</a:t>
            </a:r>
          </a:p>
          <a:p>
            <a:endParaRPr lang="en-US" dirty="0" smtClean="0"/>
          </a:p>
          <a:p>
            <a:r>
              <a:rPr lang="en-US" dirty="0" smtClean="0"/>
              <a:t>The confidentiality of the data collected by the participants is ensured, and the anonymity is guaranteed at the level of us</a:t>
            </a:r>
            <a:r>
              <a:rPr lang="hr-HR" dirty="0" err="1" smtClean="0"/>
              <a:t>ing</a:t>
            </a:r>
            <a:r>
              <a:rPr lang="en-US" dirty="0" smtClean="0"/>
              <a:t> encryption and the true data is known only to the research team.</a:t>
            </a:r>
          </a:p>
          <a:p>
            <a:endParaRPr lang="en-US" dirty="0" smtClean="0"/>
          </a:p>
          <a:p>
            <a:r>
              <a:rPr lang="en-US" dirty="0" smtClean="0"/>
              <a:t>The consents to the survey include information </a:t>
            </a:r>
            <a:r>
              <a:rPr lang="hr-HR" dirty="0" err="1" smtClean="0"/>
              <a:t>about</a:t>
            </a:r>
            <a:r>
              <a:rPr lang="hr-HR" baseline="0" dirty="0" smtClean="0"/>
              <a:t> </a:t>
            </a:r>
            <a:r>
              <a:rPr lang="hr-HR" baseline="0" dirty="0" err="1" smtClean="0"/>
              <a:t>the</a:t>
            </a:r>
            <a:r>
              <a:rPr lang="hr-HR" baseline="0" dirty="0" smtClean="0"/>
              <a:t> </a:t>
            </a:r>
            <a:r>
              <a:rPr lang="hr-HR" baseline="0" dirty="0" err="1" smtClean="0"/>
              <a:t>fact</a:t>
            </a:r>
            <a:r>
              <a:rPr lang="hr-HR" baseline="0" dirty="0" smtClean="0"/>
              <a:t> </a:t>
            </a:r>
            <a:r>
              <a:rPr lang="hr-HR" baseline="0" dirty="0" err="1" smtClean="0"/>
              <a:t>that</a:t>
            </a:r>
            <a:r>
              <a:rPr lang="en-US" dirty="0" smtClean="0"/>
              <a:t>, if the</a:t>
            </a:r>
            <a:r>
              <a:rPr lang="hr-HR" baseline="0" dirty="0" smtClean="0"/>
              <a:t> </a:t>
            </a:r>
            <a:r>
              <a:rPr lang="hr-HR" baseline="0" dirty="0" err="1" smtClean="0"/>
              <a:t>participants</a:t>
            </a:r>
            <a:r>
              <a:rPr lang="en-US" dirty="0" smtClean="0"/>
              <a:t> agree to the research, </a:t>
            </a:r>
            <a:r>
              <a:rPr lang="hr-HR" dirty="0" err="1" smtClean="0"/>
              <a:t>the</a:t>
            </a:r>
            <a:r>
              <a:rPr lang="hr-HR" dirty="0" smtClean="0"/>
              <a:t> </a:t>
            </a:r>
            <a:r>
              <a:rPr lang="hr-HR" dirty="0" err="1" smtClean="0"/>
              <a:t>researchers</a:t>
            </a:r>
            <a:r>
              <a:rPr lang="hr-HR" dirty="0" smtClean="0"/>
              <a:t> </a:t>
            </a:r>
            <a:r>
              <a:rPr lang="en-US" dirty="0" smtClean="0"/>
              <a:t>will also collect other data that exists in the documentation of the relevant institutions through which the participant </a:t>
            </a:r>
            <a:r>
              <a:rPr lang="hr-HR" dirty="0" err="1" smtClean="0"/>
              <a:t>was</a:t>
            </a:r>
            <a:r>
              <a:rPr lang="hr-HR" baseline="0" dirty="0" smtClean="0"/>
              <a:t> </a:t>
            </a:r>
            <a:r>
              <a:rPr lang="hr-HR" baseline="0" dirty="0" err="1" smtClean="0"/>
              <a:t>included</a:t>
            </a:r>
            <a:r>
              <a:rPr lang="en-US" dirty="0" smtClean="0"/>
              <a:t>, the so-called </a:t>
            </a:r>
            <a:r>
              <a:rPr lang="hr-HR" dirty="0" smtClean="0"/>
              <a:t>gate</a:t>
            </a:r>
            <a:r>
              <a:rPr lang="en-US" dirty="0" smtClean="0"/>
              <a:t>keeper</a:t>
            </a:r>
            <a:r>
              <a:rPr lang="hr-HR" dirty="0" smtClean="0"/>
              <a:t>s</a:t>
            </a:r>
            <a:r>
              <a:rPr lang="en-US" dirty="0" smtClean="0"/>
              <a:t>.</a:t>
            </a:r>
          </a:p>
          <a:p>
            <a:endParaRPr lang="en-US" dirty="0" smtClean="0"/>
          </a:p>
          <a:p>
            <a:r>
              <a:rPr lang="en-US" dirty="0" smtClean="0"/>
              <a:t>The consent of the family vs. Consent of a member of the family- the researchers will try to collect the consent of all family members individually, but for the family to participate in the research it is important that the consent is signed by at least two family members – </a:t>
            </a:r>
            <a:r>
              <a:rPr lang="hr-HR" dirty="0" err="1" smtClean="0"/>
              <a:t>the</a:t>
            </a:r>
            <a:r>
              <a:rPr lang="hr-HR" baseline="0" dirty="0" smtClean="0"/>
              <a:t> </a:t>
            </a:r>
            <a:r>
              <a:rPr lang="hr-HR" baseline="0" dirty="0" err="1" smtClean="0"/>
              <a:t>criterion</a:t>
            </a:r>
            <a:r>
              <a:rPr lang="hr-HR" baseline="0" dirty="0" smtClean="0"/>
              <a:t> </a:t>
            </a:r>
            <a:r>
              <a:rPr lang="hr-HR" baseline="0" dirty="0" err="1" smtClean="0"/>
              <a:t>member</a:t>
            </a:r>
            <a:r>
              <a:rPr lang="en-US" dirty="0" smtClean="0"/>
              <a:t> (family member through which the family </a:t>
            </a:r>
            <a:r>
              <a:rPr lang="hr-HR" dirty="0" err="1" smtClean="0"/>
              <a:t>was</a:t>
            </a:r>
            <a:r>
              <a:rPr lang="hr-HR" baseline="0" dirty="0" smtClean="0"/>
              <a:t> </a:t>
            </a:r>
            <a:r>
              <a:rPr lang="hr-HR" baseline="0" dirty="0" err="1" smtClean="0"/>
              <a:t>included</a:t>
            </a:r>
            <a:r>
              <a:rPr lang="en-US" dirty="0" smtClean="0"/>
              <a:t>) </a:t>
            </a:r>
            <a:r>
              <a:rPr lang="hr-HR" dirty="0" err="1" smtClean="0"/>
              <a:t>and</a:t>
            </a:r>
            <a:r>
              <a:rPr lang="hr-HR" dirty="0" smtClean="0"/>
              <a:t> at </a:t>
            </a:r>
            <a:r>
              <a:rPr lang="hr-HR" dirty="0" err="1" smtClean="0"/>
              <a:t>least</a:t>
            </a:r>
            <a:r>
              <a:rPr lang="hr-HR" dirty="0" smtClean="0"/>
              <a:t> one</a:t>
            </a:r>
            <a:r>
              <a:rPr lang="hr-HR" baseline="0" dirty="0" smtClean="0"/>
              <a:t> </a:t>
            </a:r>
            <a:r>
              <a:rPr lang="en-US" dirty="0" smtClean="0"/>
              <a:t>other member (one parent is mandatory if the child is the criterion).</a:t>
            </a:r>
          </a:p>
          <a:p>
            <a:endParaRPr lang="en-US" dirty="0" smtClean="0"/>
          </a:p>
          <a:p>
            <a:r>
              <a:rPr lang="en-US" dirty="0" err="1" smtClean="0"/>
              <a:t>Volunt</a:t>
            </a:r>
            <a:r>
              <a:rPr lang="hr-HR" dirty="0" err="1" smtClean="0"/>
              <a:t>ary</a:t>
            </a:r>
            <a:r>
              <a:rPr lang="en-US" dirty="0" smtClean="0"/>
              <a:t> Participation - Participation in the research is voluntary and the participants are </a:t>
            </a:r>
            <a:r>
              <a:rPr lang="hr-HR" dirty="0" err="1" smtClean="0"/>
              <a:t>made</a:t>
            </a:r>
            <a:r>
              <a:rPr lang="hr-HR" dirty="0" smtClean="0"/>
              <a:t> </a:t>
            </a:r>
            <a:r>
              <a:rPr lang="en-US" dirty="0" smtClean="0"/>
              <a:t>aware </a:t>
            </a:r>
            <a:r>
              <a:rPr lang="hr-HR" dirty="0" err="1" smtClean="0"/>
              <a:t>in</a:t>
            </a:r>
            <a:r>
              <a:rPr lang="hr-HR" dirty="0" smtClean="0"/>
              <a:t> </a:t>
            </a:r>
            <a:r>
              <a:rPr lang="hr-HR" dirty="0" err="1" smtClean="0"/>
              <a:t>the</a:t>
            </a:r>
            <a:r>
              <a:rPr lang="hr-HR" baseline="0" dirty="0" smtClean="0"/>
              <a:t> </a:t>
            </a:r>
            <a:r>
              <a:rPr lang="hr-HR" baseline="0" dirty="0" err="1" smtClean="0"/>
              <a:t>research</a:t>
            </a:r>
            <a:r>
              <a:rPr lang="hr-HR" baseline="0" dirty="0" smtClean="0"/>
              <a:t> </a:t>
            </a:r>
            <a:r>
              <a:rPr lang="hr-HR" baseline="0" dirty="0" err="1" smtClean="0"/>
              <a:t>information</a:t>
            </a:r>
            <a:r>
              <a:rPr lang="hr-HR" baseline="0" dirty="0" smtClean="0"/>
              <a:t> </a:t>
            </a:r>
            <a:r>
              <a:rPr lang="en-US" dirty="0" smtClean="0"/>
              <a:t>of the possibility of "leaving" from </a:t>
            </a:r>
            <a:r>
              <a:rPr lang="hr-HR" dirty="0" err="1" smtClean="0"/>
              <a:t>the</a:t>
            </a:r>
            <a:r>
              <a:rPr lang="hr-HR" dirty="0" smtClean="0"/>
              <a:t> </a:t>
            </a:r>
            <a:r>
              <a:rPr lang="en-US" dirty="0" smtClean="0"/>
              <a:t>research </a:t>
            </a:r>
            <a:r>
              <a:rPr lang="hr-HR" dirty="0" smtClean="0"/>
              <a:t>at </a:t>
            </a:r>
            <a:r>
              <a:rPr lang="hr-HR" dirty="0" err="1" smtClean="0"/>
              <a:t>any</a:t>
            </a:r>
            <a:r>
              <a:rPr lang="hr-HR" dirty="0" smtClean="0"/>
              <a:t> time,</a:t>
            </a:r>
            <a:r>
              <a:rPr lang="hr-HR" baseline="0" dirty="0" smtClean="0"/>
              <a:t> </a:t>
            </a:r>
            <a:r>
              <a:rPr lang="hr-HR" dirty="0" err="1" smtClean="0"/>
              <a:t>up</a:t>
            </a:r>
            <a:r>
              <a:rPr lang="hr-HR" dirty="0" smtClean="0"/>
              <a:t> </a:t>
            </a:r>
            <a:r>
              <a:rPr lang="hr-HR" dirty="0" err="1" smtClean="0"/>
              <a:t>until</a:t>
            </a:r>
            <a:r>
              <a:rPr lang="hr-HR" dirty="0" smtClean="0"/>
              <a:t> </a:t>
            </a:r>
            <a:r>
              <a:rPr lang="hr-HR" dirty="0" err="1" smtClean="0"/>
              <a:t>the</a:t>
            </a:r>
            <a:r>
              <a:rPr lang="hr-HR" dirty="0" smtClean="0"/>
              <a:t> </a:t>
            </a:r>
            <a:r>
              <a:rPr lang="en-US" dirty="0" smtClean="0"/>
              <a:t> moment of publication of the </a:t>
            </a:r>
            <a:r>
              <a:rPr lang="hr-HR" dirty="0" err="1" smtClean="0"/>
              <a:t>research</a:t>
            </a:r>
            <a:r>
              <a:rPr lang="hr-HR" baseline="0" dirty="0" smtClean="0"/>
              <a:t> data.</a:t>
            </a:r>
            <a:endParaRPr lang="hr-HR" dirty="0"/>
          </a:p>
        </p:txBody>
      </p:sp>
      <p:sp>
        <p:nvSpPr>
          <p:cNvPr id="4" name="Slide Number Placeholder 3"/>
          <p:cNvSpPr>
            <a:spLocks noGrp="1"/>
          </p:cNvSpPr>
          <p:nvPr>
            <p:ph type="sldNum" sz="quarter" idx="10"/>
          </p:nvPr>
        </p:nvSpPr>
        <p:spPr/>
        <p:txBody>
          <a:bodyPr/>
          <a:lstStyle/>
          <a:p>
            <a:fld id="{0AF52C89-EC2E-4ED3-90AC-0BDFA934A649}" type="slidenum">
              <a:rPr lang="hr-HR" smtClean="0"/>
              <a:t>30</a:t>
            </a:fld>
            <a:endParaRPr lang="hr-HR"/>
          </a:p>
        </p:txBody>
      </p:sp>
    </p:spTree>
    <p:extLst>
      <p:ext uri="{BB962C8B-B14F-4D97-AF65-F5344CB8AC3E}">
        <p14:creationId xmlns:p14="http://schemas.microsoft.com/office/powerpoint/2010/main" val="8841105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0AF52C89-EC2E-4ED3-90AC-0BDFA934A649}" type="slidenum">
              <a:rPr lang="hr-HR" smtClean="0"/>
              <a:t>31</a:t>
            </a:fld>
            <a:endParaRPr lang="hr-HR"/>
          </a:p>
        </p:txBody>
      </p:sp>
    </p:spTree>
    <p:extLst>
      <p:ext uri="{BB962C8B-B14F-4D97-AF65-F5344CB8AC3E}">
        <p14:creationId xmlns:p14="http://schemas.microsoft.com/office/powerpoint/2010/main" val="640990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Relationship between Participants and Researchers / Trust - </a:t>
            </a:r>
            <a:r>
              <a:rPr lang="hr-HR" dirty="0" err="1" smtClean="0"/>
              <a:t>Researchers</a:t>
            </a:r>
            <a:r>
              <a:rPr lang="en-US" dirty="0" smtClean="0"/>
              <a:t> are responsible for creating a relationship with participants that enables a more "objective" exploration, with simultaneous attention to the participant's well-being. All members of the research team are trained and skilled in communication skills,  people</a:t>
            </a:r>
            <a:r>
              <a:rPr lang="hr-HR" dirty="0" smtClean="0"/>
              <a:t> </a:t>
            </a:r>
            <a:r>
              <a:rPr lang="hr-HR" dirty="0" err="1" smtClean="0"/>
              <a:t>relations</a:t>
            </a:r>
            <a:r>
              <a:rPr lang="en-US" dirty="0" smtClean="0"/>
              <a:t>, treatment and psychotherapy skills.</a:t>
            </a:r>
          </a:p>
          <a:p>
            <a:endParaRPr lang="en-US" dirty="0" smtClean="0"/>
          </a:p>
          <a:p>
            <a:r>
              <a:rPr lang="en-US" dirty="0" smtClean="0"/>
              <a:t>Unexpected Findings - Researchers are legally obliged to report a serious threat to children and young people and, in </a:t>
            </a:r>
            <a:r>
              <a:rPr lang="hr-HR" dirty="0" err="1" smtClean="0"/>
              <a:t>their</a:t>
            </a:r>
            <a:r>
              <a:rPr lang="hr-HR" dirty="0" smtClean="0"/>
              <a:t> </a:t>
            </a:r>
            <a:r>
              <a:rPr lang="en-US" dirty="0" smtClean="0"/>
              <a:t>agreement with the study, the participants are informed about it.</a:t>
            </a:r>
          </a:p>
          <a:p>
            <a:endParaRPr lang="en-US" dirty="0" smtClean="0"/>
          </a:p>
          <a:p>
            <a:r>
              <a:rPr lang="en-US" dirty="0" smtClean="0"/>
              <a:t>Research vs. Interventions - Researchers will have in mind and respect the boundaries between research and intervention, </a:t>
            </a:r>
            <a:r>
              <a:rPr lang="hr-HR" dirty="0" err="1" smtClean="0"/>
              <a:t>they</a:t>
            </a:r>
            <a:r>
              <a:rPr lang="hr-HR" dirty="0" smtClean="0"/>
              <a:t> </a:t>
            </a:r>
            <a:r>
              <a:rPr lang="hr-HR" dirty="0" err="1" smtClean="0"/>
              <a:t>will</a:t>
            </a:r>
            <a:r>
              <a:rPr lang="hr-HR" dirty="0" smtClean="0"/>
              <a:t> </a:t>
            </a:r>
            <a:r>
              <a:rPr lang="en-US" dirty="0" smtClean="0"/>
              <a:t>focus on possible crossings </a:t>
            </a:r>
            <a:r>
              <a:rPr lang="hr-HR" dirty="0" err="1" smtClean="0"/>
              <a:t>of</a:t>
            </a:r>
            <a:r>
              <a:rPr lang="hr-HR" baseline="0" dirty="0" smtClean="0"/>
              <a:t> </a:t>
            </a:r>
            <a:r>
              <a:rPr lang="hr-HR" baseline="0" dirty="0" err="1" smtClean="0"/>
              <a:t>the</a:t>
            </a:r>
            <a:r>
              <a:rPr lang="hr-HR" baseline="0" dirty="0" smtClean="0"/>
              <a:t> </a:t>
            </a:r>
            <a:r>
              <a:rPr lang="en-US" dirty="0" smtClean="0"/>
              <a:t> boundaries, and what the function of this </a:t>
            </a:r>
            <a:r>
              <a:rPr lang="hr-HR" dirty="0" err="1" smtClean="0"/>
              <a:t>crossing</a:t>
            </a:r>
            <a:r>
              <a:rPr lang="hr-HR" baseline="0" dirty="0" smtClean="0"/>
              <a:t> </a:t>
            </a:r>
            <a:r>
              <a:rPr lang="hr-HR" baseline="0" dirty="0" err="1" smtClean="0"/>
              <a:t>is</a:t>
            </a:r>
            <a:r>
              <a:rPr lang="hr-HR" baseline="0" dirty="0" smtClean="0"/>
              <a:t> </a:t>
            </a:r>
            <a:r>
              <a:rPr lang="en-US" dirty="0" smtClean="0"/>
              <a:t>, and in the case of such an assessment, </a:t>
            </a:r>
            <a:r>
              <a:rPr lang="hr-HR" dirty="0" err="1" smtClean="0"/>
              <a:t>they</a:t>
            </a:r>
            <a:r>
              <a:rPr lang="hr-HR" baseline="0" dirty="0" smtClean="0"/>
              <a:t> </a:t>
            </a:r>
            <a:r>
              <a:rPr lang="hr-HR" baseline="0" dirty="0" err="1" smtClean="0"/>
              <a:t>will</a:t>
            </a:r>
            <a:r>
              <a:rPr lang="hr-HR" baseline="0" dirty="0" smtClean="0"/>
              <a:t> </a:t>
            </a:r>
            <a:r>
              <a:rPr lang="hr-HR" baseline="0" dirty="0" err="1" smtClean="0"/>
              <a:t>inform</a:t>
            </a:r>
            <a:r>
              <a:rPr lang="en-US" dirty="0" smtClean="0"/>
              <a:t> the participants in need where to go for </a:t>
            </a:r>
            <a:r>
              <a:rPr lang="hr-HR" dirty="0" err="1" smtClean="0"/>
              <a:t>further</a:t>
            </a:r>
            <a:r>
              <a:rPr lang="hr-HR" dirty="0" smtClean="0"/>
              <a:t> </a:t>
            </a:r>
            <a:r>
              <a:rPr lang="en-US" dirty="0" smtClean="0"/>
              <a:t>support / assistance</a:t>
            </a:r>
            <a:endParaRPr lang="hr-HR" dirty="0"/>
          </a:p>
        </p:txBody>
      </p:sp>
      <p:sp>
        <p:nvSpPr>
          <p:cNvPr id="4" name="Slide Number Placeholder 3"/>
          <p:cNvSpPr>
            <a:spLocks noGrp="1"/>
          </p:cNvSpPr>
          <p:nvPr>
            <p:ph type="sldNum" sz="quarter" idx="10"/>
          </p:nvPr>
        </p:nvSpPr>
        <p:spPr/>
        <p:txBody>
          <a:bodyPr/>
          <a:lstStyle/>
          <a:p>
            <a:fld id="{0AF52C89-EC2E-4ED3-90AC-0BDFA934A649}" type="slidenum">
              <a:rPr lang="hr-HR" smtClean="0"/>
              <a:t>32</a:t>
            </a:fld>
            <a:endParaRPr lang="hr-HR"/>
          </a:p>
        </p:txBody>
      </p:sp>
    </p:spTree>
    <p:extLst>
      <p:ext uri="{BB962C8B-B14F-4D97-AF65-F5344CB8AC3E}">
        <p14:creationId xmlns:p14="http://schemas.microsoft.com/office/powerpoint/2010/main" val="41982394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0AF52C89-EC2E-4ED3-90AC-0BDFA934A649}" type="slidenum">
              <a:rPr lang="hr-HR" smtClean="0"/>
              <a:t>33</a:t>
            </a:fld>
            <a:endParaRPr lang="hr-HR"/>
          </a:p>
        </p:txBody>
      </p:sp>
    </p:spTree>
    <p:extLst>
      <p:ext uri="{BB962C8B-B14F-4D97-AF65-F5344CB8AC3E}">
        <p14:creationId xmlns:p14="http://schemas.microsoft.com/office/powerpoint/2010/main" val="27161065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Minim</a:t>
            </a:r>
            <a:r>
              <a:rPr lang="hr-HR" dirty="0" err="1" smtClean="0"/>
              <a:t>al</a:t>
            </a:r>
            <a:r>
              <a:rPr lang="en-US" dirty="0" smtClean="0"/>
              <a:t> risk for participants / </a:t>
            </a:r>
            <a:r>
              <a:rPr lang="hr-HR" dirty="0" smtClean="0"/>
              <a:t>do </a:t>
            </a:r>
            <a:r>
              <a:rPr lang="en-US" dirty="0" smtClean="0"/>
              <a:t>no harm - researchers in the data collection process take care of "no</a:t>
            </a:r>
            <a:r>
              <a:rPr lang="hr-HR" dirty="0" smtClean="0"/>
              <a:t>t</a:t>
            </a:r>
            <a:r>
              <a:rPr lang="en-US" dirty="0" smtClean="0"/>
              <a:t> </a:t>
            </a:r>
            <a:r>
              <a:rPr lang="hr-HR" dirty="0" err="1" smtClean="0"/>
              <a:t>doing</a:t>
            </a:r>
            <a:r>
              <a:rPr lang="hr-HR" dirty="0" smtClean="0"/>
              <a:t> </a:t>
            </a:r>
            <a:r>
              <a:rPr lang="hr-HR" dirty="0" err="1" smtClean="0"/>
              <a:t>any</a:t>
            </a:r>
            <a:r>
              <a:rPr lang="hr-HR" baseline="0" dirty="0" smtClean="0"/>
              <a:t> </a:t>
            </a:r>
            <a:r>
              <a:rPr lang="hr-HR" baseline="0" dirty="0" err="1" smtClean="0"/>
              <a:t>harm</a:t>
            </a:r>
            <a:r>
              <a:rPr lang="en-US" dirty="0" smtClean="0"/>
              <a:t>".</a:t>
            </a:r>
          </a:p>
          <a:p>
            <a:endParaRPr lang="en-US" dirty="0" smtClean="0"/>
          </a:p>
          <a:p>
            <a:r>
              <a:rPr lang="en-US" dirty="0" smtClean="0"/>
              <a:t>Ensure well-being, loyalty, fairness, privacy, honesty and autonomy - researchers take these principles into account through relationships with the participants, are transparent about it, and communicate them openly with the participants.</a:t>
            </a:r>
          </a:p>
          <a:p>
            <a:endParaRPr lang="en-US" dirty="0" smtClean="0"/>
          </a:p>
          <a:p>
            <a:r>
              <a:rPr lang="en-US" dirty="0" smtClean="0"/>
              <a:t>Reducing the possibility of additional stigmatization - In the process of collecting data, researchers explore the </a:t>
            </a:r>
            <a:r>
              <a:rPr lang="en-US" dirty="0" err="1" smtClean="0"/>
              <a:t>possibilit</a:t>
            </a:r>
            <a:r>
              <a:rPr lang="hr-HR" dirty="0" err="1" smtClean="0"/>
              <a:t>ies</a:t>
            </a:r>
            <a:r>
              <a:rPr lang="en-US" dirty="0" smtClean="0"/>
              <a:t> with </a:t>
            </a:r>
            <a:r>
              <a:rPr lang="hr-HR" dirty="0" err="1" smtClean="0"/>
              <a:t>the</a:t>
            </a:r>
            <a:r>
              <a:rPr lang="hr-HR" dirty="0" smtClean="0"/>
              <a:t> </a:t>
            </a:r>
            <a:r>
              <a:rPr lang="en-US" dirty="0" smtClean="0"/>
              <a:t>participants to maximally protect participants from additional stigmatization due to their participation in the research (for example, when choosing a research site).</a:t>
            </a:r>
          </a:p>
          <a:p>
            <a:endParaRPr lang="en-US" dirty="0" smtClean="0"/>
          </a:p>
          <a:p>
            <a:r>
              <a:rPr lang="en-US" dirty="0" smtClean="0"/>
              <a:t>Inform participants where they can turn to support / help if needed - Researchers have a list of associations / institutions that can help families at risk and at present need for issues / needs they have.</a:t>
            </a:r>
          </a:p>
          <a:p>
            <a:endParaRPr lang="en-US" dirty="0" smtClean="0"/>
          </a:p>
          <a:p>
            <a:r>
              <a:rPr lang="en-US" dirty="0" smtClean="0"/>
              <a:t>Expected Fee for Participating in Research in the form of a </a:t>
            </a:r>
            <a:r>
              <a:rPr lang="hr-HR" dirty="0" err="1" smtClean="0"/>
              <a:t>Coupon</a:t>
            </a:r>
            <a:r>
              <a:rPr lang="en-US" dirty="0" smtClean="0"/>
              <a:t> for Buying </a:t>
            </a:r>
            <a:r>
              <a:rPr lang="hr-HR" dirty="0" err="1" smtClean="0"/>
              <a:t>Groceries</a:t>
            </a:r>
            <a:r>
              <a:rPr lang="en-US" dirty="0" smtClean="0"/>
              <a:t> and / or Coverage of Travel Costs – </a:t>
            </a:r>
            <a:r>
              <a:rPr lang="hr-HR" dirty="0" err="1" smtClean="0"/>
              <a:t>The</a:t>
            </a:r>
            <a:r>
              <a:rPr lang="hr-HR" baseline="0" dirty="0" smtClean="0"/>
              <a:t> </a:t>
            </a:r>
            <a:r>
              <a:rPr lang="hr-HR" baseline="0" dirty="0" err="1" smtClean="0"/>
              <a:t>compensation</a:t>
            </a:r>
            <a:r>
              <a:rPr lang="hr-HR" baseline="0" dirty="0" smtClean="0"/>
              <a:t> </a:t>
            </a:r>
            <a:r>
              <a:rPr lang="hr-HR" baseline="0" dirty="0" err="1" smtClean="0"/>
              <a:t>fees</a:t>
            </a:r>
            <a:r>
              <a:rPr lang="hr-HR" baseline="0" dirty="0" smtClean="0"/>
              <a:t> are </a:t>
            </a:r>
            <a:r>
              <a:rPr lang="hr-HR" baseline="0" dirty="0" err="1" smtClean="0"/>
              <a:t>viewed</a:t>
            </a:r>
            <a:r>
              <a:rPr lang="hr-HR" baseline="0" dirty="0" smtClean="0"/>
              <a:t> as a</a:t>
            </a:r>
            <a:r>
              <a:rPr lang="en-US" dirty="0" smtClean="0"/>
              <a:t> reward, a</a:t>
            </a:r>
            <a:r>
              <a:rPr lang="hr-HR" dirty="0" smtClean="0"/>
              <a:t>n</a:t>
            </a:r>
            <a:r>
              <a:rPr lang="hr-HR" baseline="0" dirty="0" smtClean="0"/>
              <a:t> </a:t>
            </a:r>
            <a:r>
              <a:rPr lang="hr-HR" baseline="0" dirty="0" err="1" smtClean="0"/>
              <a:t>expression</a:t>
            </a:r>
            <a:r>
              <a:rPr lang="en-US" dirty="0" smtClean="0"/>
              <a:t> of thanks for the time spent, the </a:t>
            </a:r>
            <a:r>
              <a:rPr lang="hr-HR" dirty="0" err="1" smtClean="0"/>
              <a:t>transportation</a:t>
            </a:r>
            <a:r>
              <a:rPr lang="hr-HR" baseline="0" dirty="0" smtClean="0"/>
              <a:t> </a:t>
            </a:r>
            <a:r>
              <a:rPr lang="hr-HR" baseline="0" dirty="0" err="1" smtClean="0"/>
              <a:t>cost</a:t>
            </a:r>
            <a:r>
              <a:rPr lang="en-US" dirty="0" smtClean="0"/>
              <a:t>, and the like or alternatively - as a compensation in the form of covering the costs of getting to the place </a:t>
            </a:r>
            <a:r>
              <a:rPr lang="hr-HR" dirty="0" err="1" smtClean="0"/>
              <a:t>where</a:t>
            </a:r>
            <a:r>
              <a:rPr lang="hr-HR" baseline="0" dirty="0" smtClean="0"/>
              <a:t> </a:t>
            </a:r>
            <a:r>
              <a:rPr lang="hr-HR" baseline="0" dirty="0" err="1" smtClean="0"/>
              <a:t>the</a:t>
            </a:r>
            <a:r>
              <a:rPr lang="hr-HR" baseline="0" dirty="0" smtClean="0"/>
              <a:t> </a:t>
            </a:r>
            <a:r>
              <a:rPr lang="en-US" dirty="0" smtClean="0"/>
              <a:t>research</a:t>
            </a:r>
            <a:r>
              <a:rPr lang="hr-HR" dirty="0" smtClean="0"/>
              <a:t> </a:t>
            </a:r>
            <a:r>
              <a:rPr lang="hr-HR" dirty="0" err="1" smtClean="0"/>
              <a:t>is</a:t>
            </a:r>
            <a:r>
              <a:rPr lang="hr-HR" dirty="0" smtClean="0"/>
              <a:t> </a:t>
            </a:r>
            <a:r>
              <a:rPr lang="hr-HR" dirty="0" err="1" smtClean="0"/>
              <a:t>conducted</a:t>
            </a:r>
            <a:r>
              <a:rPr lang="en-US" dirty="0" smtClean="0"/>
              <a:t>. </a:t>
            </a:r>
            <a:r>
              <a:rPr lang="hr-HR" dirty="0" err="1" smtClean="0"/>
              <a:t>The</a:t>
            </a:r>
            <a:r>
              <a:rPr lang="hr-HR" baseline="0" dirty="0" smtClean="0"/>
              <a:t> </a:t>
            </a:r>
            <a:r>
              <a:rPr lang="en-US" dirty="0" smtClean="0"/>
              <a:t>participants are informed in advance</a:t>
            </a:r>
            <a:r>
              <a:rPr lang="hr-HR" dirty="0" smtClean="0"/>
              <a:t> </a:t>
            </a:r>
            <a:r>
              <a:rPr lang="hr-HR" dirty="0" err="1" smtClean="0"/>
              <a:t>about</a:t>
            </a:r>
            <a:r>
              <a:rPr lang="hr-HR" dirty="0" smtClean="0"/>
              <a:t> </a:t>
            </a:r>
            <a:r>
              <a:rPr lang="hr-HR" dirty="0" err="1" smtClean="0"/>
              <a:t>the</a:t>
            </a:r>
            <a:r>
              <a:rPr lang="hr-HR" dirty="0" smtClean="0"/>
              <a:t> </a:t>
            </a:r>
            <a:r>
              <a:rPr lang="hr-HR" dirty="0" err="1" smtClean="0"/>
              <a:t>compensation</a:t>
            </a:r>
            <a:r>
              <a:rPr lang="hr-HR" baseline="0" dirty="0" smtClean="0"/>
              <a:t> for </a:t>
            </a:r>
            <a:r>
              <a:rPr lang="hr-HR" baseline="0" dirty="0" err="1" smtClean="0"/>
              <a:t>travel</a:t>
            </a:r>
            <a:r>
              <a:rPr lang="hr-HR" baseline="0" dirty="0" smtClean="0"/>
              <a:t> </a:t>
            </a:r>
            <a:r>
              <a:rPr lang="hr-HR" baseline="0" dirty="0" err="1" smtClean="0"/>
              <a:t>costs</a:t>
            </a:r>
            <a:r>
              <a:rPr lang="en-US" dirty="0" smtClean="0"/>
              <a:t>, especially if this is an obstacle to participation in the research. The </a:t>
            </a:r>
            <a:r>
              <a:rPr lang="hr-HR" dirty="0" err="1" smtClean="0"/>
              <a:t>prize</a:t>
            </a:r>
            <a:r>
              <a:rPr lang="en-US" dirty="0" smtClean="0"/>
              <a:t> (in the form of a</a:t>
            </a:r>
            <a:r>
              <a:rPr lang="hr-HR" baseline="0" dirty="0" smtClean="0"/>
              <a:t> </a:t>
            </a:r>
            <a:r>
              <a:rPr lang="hr-HR" baseline="0" dirty="0" err="1" smtClean="0"/>
              <a:t>gift</a:t>
            </a:r>
            <a:r>
              <a:rPr lang="hr-HR" baseline="0" dirty="0" smtClean="0"/>
              <a:t> </a:t>
            </a:r>
            <a:r>
              <a:rPr lang="hr-HR" baseline="0" dirty="0" err="1" smtClean="0"/>
              <a:t>card</a:t>
            </a:r>
            <a:r>
              <a:rPr lang="en-US" dirty="0" smtClean="0"/>
              <a:t>) is the prize awarded at the end of the participation in the research and </a:t>
            </a:r>
            <a:r>
              <a:rPr lang="hr-HR" dirty="0" err="1" smtClean="0"/>
              <a:t>the</a:t>
            </a:r>
            <a:r>
              <a:rPr lang="en-US" dirty="0" smtClean="0"/>
              <a:t> participants </a:t>
            </a:r>
            <a:r>
              <a:rPr lang="hr-HR" dirty="0" smtClean="0"/>
              <a:t>are</a:t>
            </a:r>
            <a:r>
              <a:rPr lang="en-US" dirty="0" smtClean="0"/>
              <a:t> not previously informed </a:t>
            </a:r>
            <a:r>
              <a:rPr lang="hr-HR" dirty="0" err="1" smtClean="0"/>
              <a:t>about</a:t>
            </a:r>
            <a:r>
              <a:rPr lang="hr-HR" baseline="0" dirty="0" smtClean="0"/>
              <a:t> </a:t>
            </a:r>
            <a:r>
              <a:rPr lang="hr-HR" baseline="0" dirty="0" err="1" smtClean="0"/>
              <a:t>it</a:t>
            </a:r>
            <a:r>
              <a:rPr lang="hr-HR" baseline="0" dirty="0" smtClean="0"/>
              <a:t> </a:t>
            </a:r>
            <a:r>
              <a:rPr lang="hr-HR" baseline="0" dirty="0" err="1" smtClean="0"/>
              <a:t>so</a:t>
            </a:r>
            <a:r>
              <a:rPr lang="hr-HR" baseline="0" dirty="0" smtClean="0"/>
              <a:t> </a:t>
            </a:r>
            <a:r>
              <a:rPr lang="hr-HR" baseline="0" dirty="0" err="1" smtClean="0"/>
              <a:t>that</a:t>
            </a:r>
            <a:r>
              <a:rPr lang="hr-HR" baseline="0" dirty="0" smtClean="0"/>
              <a:t> </a:t>
            </a:r>
            <a:r>
              <a:rPr lang="hr-HR" baseline="0" dirty="0" err="1" smtClean="0"/>
              <a:t>it</a:t>
            </a:r>
            <a:r>
              <a:rPr lang="en-US" dirty="0" smtClean="0"/>
              <a:t> would not be </a:t>
            </a:r>
            <a:r>
              <a:rPr lang="hr-HR" dirty="0" err="1" smtClean="0"/>
              <a:t>the</a:t>
            </a:r>
            <a:r>
              <a:rPr lang="hr-HR" baseline="0" dirty="0" smtClean="0"/>
              <a:t> </a:t>
            </a:r>
            <a:r>
              <a:rPr lang="hr-HR" baseline="0" dirty="0" err="1" smtClean="0"/>
              <a:t>main</a:t>
            </a:r>
            <a:r>
              <a:rPr lang="en-US" dirty="0" smtClean="0"/>
              <a:t> motivation to participate.</a:t>
            </a:r>
            <a:endParaRPr lang="hr-HR" dirty="0"/>
          </a:p>
        </p:txBody>
      </p:sp>
      <p:sp>
        <p:nvSpPr>
          <p:cNvPr id="4" name="Slide Number Placeholder 3"/>
          <p:cNvSpPr>
            <a:spLocks noGrp="1"/>
          </p:cNvSpPr>
          <p:nvPr>
            <p:ph type="sldNum" sz="quarter" idx="10"/>
          </p:nvPr>
        </p:nvSpPr>
        <p:spPr/>
        <p:txBody>
          <a:bodyPr/>
          <a:lstStyle/>
          <a:p>
            <a:fld id="{0AF52C89-EC2E-4ED3-90AC-0BDFA934A649}" type="slidenum">
              <a:rPr lang="hr-HR" smtClean="0"/>
              <a:t>34</a:t>
            </a:fld>
            <a:endParaRPr lang="hr-HR"/>
          </a:p>
        </p:txBody>
      </p:sp>
    </p:spTree>
    <p:extLst>
      <p:ext uri="{BB962C8B-B14F-4D97-AF65-F5344CB8AC3E}">
        <p14:creationId xmlns:p14="http://schemas.microsoft.com/office/powerpoint/2010/main" val="6614950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0AF52C89-EC2E-4ED3-90AC-0BDFA934A649}" type="slidenum">
              <a:rPr lang="hr-HR" smtClean="0"/>
              <a:t>35</a:t>
            </a:fld>
            <a:endParaRPr lang="hr-HR"/>
          </a:p>
        </p:txBody>
      </p:sp>
    </p:spTree>
    <p:extLst>
      <p:ext uri="{BB962C8B-B14F-4D97-AF65-F5344CB8AC3E}">
        <p14:creationId xmlns:p14="http://schemas.microsoft.com/office/powerpoint/2010/main" val="17941658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ethics of the research team - the research team has developed a common understanding of the project theme, content, draft, methodology and ethical principles and is devoted to the constant critical reflection on ethical issues, independently, through the Ethics Council </a:t>
            </a:r>
            <a:r>
              <a:rPr lang="hr-HR" dirty="0" err="1" smtClean="0"/>
              <a:t>of</a:t>
            </a:r>
            <a:r>
              <a:rPr lang="hr-HR" dirty="0" smtClean="0"/>
              <a:t> </a:t>
            </a:r>
            <a:r>
              <a:rPr lang="hr-HR" dirty="0" err="1" smtClean="0"/>
              <a:t>the</a:t>
            </a:r>
            <a:r>
              <a:rPr lang="hr-HR" dirty="0" smtClean="0"/>
              <a:t> </a:t>
            </a:r>
            <a:r>
              <a:rPr lang="en-US" dirty="0" smtClean="0"/>
              <a:t>Project, but also with the support of external experts when needed.</a:t>
            </a:r>
          </a:p>
          <a:p>
            <a:endParaRPr lang="en-US" dirty="0" smtClean="0"/>
          </a:p>
          <a:p>
            <a:r>
              <a:rPr lang="en-US" dirty="0" smtClean="0"/>
              <a:t>Vulnerability of Researchers - Researchers are aware of their own vulnerabilities in the data collection process, but also in other phases of research and </a:t>
            </a:r>
            <a:r>
              <a:rPr lang="hr-HR" dirty="0" err="1" smtClean="0"/>
              <a:t>approach</a:t>
            </a:r>
            <a:r>
              <a:rPr lang="hr-HR" dirty="0" smtClean="0"/>
              <a:t> </a:t>
            </a:r>
            <a:r>
              <a:rPr lang="hr-HR" dirty="0" err="1" smtClean="0"/>
              <a:t>it</a:t>
            </a:r>
            <a:r>
              <a:rPr lang="hr-HR" dirty="0" smtClean="0"/>
              <a:t> </a:t>
            </a:r>
            <a:r>
              <a:rPr lang="hr-HR" dirty="0" err="1" smtClean="0"/>
              <a:t>responsibly</a:t>
            </a:r>
            <a:r>
              <a:rPr lang="hr-HR" baseline="0" dirty="0" smtClean="0"/>
              <a:t> </a:t>
            </a:r>
            <a:r>
              <a:rPr lang="hr-HR" baseline="0" dirty="0" err="1" smtClean="0"/>
              <a:t>by</a:t>
            </a:r>
            <a:r>
              <a:rPr lang="hr-HR" baseline="0" dirty="0" smtClean="0"/>
              <a:t> </a:t>
            </a:r>
            <a:r>
              <a:rPr lang="hr-HR" baseline="0" dirty="0" err="1" smtClean="0"/>
              <a:t>caring</a:t>
            </a:r>
            <a:r>
              <a:rPr lang="hr-HR" baseline="0" dirty="0" smtClean="0"/>
              <a:t> </a:t>
            </a:r>
            <a:r>
              <a:rPr lang="hr-HR" baseline="0" dirty="0" err="1" smtClean="0"/>
              <a:t>and</a:t>
            </a:r>
            <a:r>
              <a:rPr lang="hr-HR" baseline="0" dirty="0" smtClean="0"/>
              <a:t> </a:t>
            </a:r>
            <a:r>
              <a:rPr lang="hr-HR" baseline="0" dirty="0" err="1" smtClean="0"/>
              <a:t>being</a:t>
            </a:r>
            <a:r>
              <a:rPr lang="hr-HR" baseline="0" dirty="0" smtClean="0"/>
              <a:t> </a:t>
            </a:r>
            <a:r>
              <a:rPr lang="hr-HR" baseline="0" dirty="0" err="1" smtClean="0"/>
              <a:t>responsible</a:t>
            </a:r>
            <a:r>
              <a:rPr lang="hr-HR" baseline="0" dirty="0" smtClean="0"/>
              <a:t> </a:t>
            </a:r>
            <a:r>
              <a:rPr lang="hr-HR" baseline="0" dirty="0" err="1" smtClean="0"/>
              <a:t>about</a:t>
            </a:r>
            <a:r>
              <a:rPr lang="hr-HR" baseline="0" dirty="0" smtClean="0"/>
              <a:t> </a:t>
            </a:r>
            <a:r>
              <a:rPr lang="hr-HR" baseline="0" dirty="0" err="1" smtClean="0"/>
              <a:t>themselves</a:t>
            </a:r>
            <a:r>
              <a:rPr lang="en-US" dirty="0" smtClean="0"/>
              <a:t> and in need, seeking support within and outside the research team.</a:t>
            </a:r>
          </a:p>
          <a:p>
            <a:endParaRPr lang="en-US" dirty="0" smtClean="0"/>
          </a:p>
          <a:p>
            <a:r>
              <a:rPr lang="en-US" dirty="0" smtClean="0"/>
              <a:t>An external supervisor / neutral advisor - in the project (more precisely outside, but "close") there is an external "critical friend" who, by neutral observation, offers a new perspective on ethical situations and helps in their resolution and adoption of ethically responsible decisions.</a:t>
            </a:r>
          </a:p>
          <a:p>
            <a:endParaRPr lang="en-US" dirty="0" smtClean="0"/>
          </a:p>
          <a:p>
            <a:r>
              <a:rPr lang="en-US" dirty="0" smtClean="0"/>
              <a:t>Ending Relationship / </a:t>
            </a:r>
            <a:r>
              <a:rPr lang="hr-HR" dirty="0" err="1" smtClean="0"/>
              <a:t>Exit</a:t>
            </a:r>
            <a:r>
              <a:rPr lang="en-US" dirty="0" smtClean="0"/>
              <a:t> Strategy - Researchers are responsible to lead the conclusion of the data collection process and every other phase of the project with participants in a manner acceptable to both parties.</a:t>
            </a:r>
          </a:p>
          <a:p>
            <a:endParaRPr lang="en-US" dirty="0" smtClean="0"/>
          </a:p>
          <a:p>
            <a:r>
              <a:rPr lang="en-US" dirty="0" smtClean="0"/>
              <a:t>The researcher's privacy - the researcher takes care of his own privacy boundaries and </a:t>
            </a:r>
            <a:r>
              <a:rPr lang="hr-HR" dirty="0" err="1" smtClean="0"/>
              <a:t>has</a:t>
            </a:r>
            <a:r>
              <a:rPr lang="hr-HR" baseline="0" dirty="0" smtClean="0"/>
              <a:t> a</a:t>
            </a:r>
            <a:r>
              <a:rPr lang="en-US" dirty="0" smtClean="0"/>
              <a:t> balanced approach to sharing and receiving private information with participants in the research process.</a:t>
            </a:r>
          </a:p>
          <a:p>
            <a:endParaRPr lang="en-US" dirty="0" smtClean="0"/>
          </a:p>
          <a:p>
            <a:r>
              <a:rPr lang="en-US" dirty="0" smtClean="0"/>
              <a:t>Enhanced research implementation protocols - for data gathering and other phases of research, the Ethics Council of the project elaborates protocols that ensure the team members </a:t>
            </a:r>
            <a:r>
              <a:rPr lang="hr-HR" dirty="0" err="1" smtClean="0"/>
              <a:t>work</a:t>
            </a:r>
            <a:r>
              <a:rPr lang="hr-HR" dirty="0" smtClean="0"/>
              <a:t> </a:t>
            </a:r>
            <a:r>
              <a:rPr lang="hr-HR" dirty="0" err="1" smtClean="0"/>
              <a:t>according</a:t>
            </a:r>
            <a:r>
              <a:rPr lang="hr-HR" baseline="0" dirty="0" smtClean="0"/>
              <a:t> to </a:t>
            </a:r>
            <a:r>
              <a:rPr lang="hr-HR" baseline="0" dirty="0" err="1" smtClean="0"/>
              <a:t>standards</a:t>
            </a:r>
            <a:r>
              <a:rPr lang="hr-HR" dirty="0" smtClean="0"/>
              <a:t> </a:t>
            </a:r>
            <a:r>
              <a:rPr lang="en-US" dirty="0" smtClean="0"/>
              <a:t>and remind</a:t>
            </a:r>
            <a:r>
              <a:rPr lang="hr-HR" dirty="0" smtClean="0"/>
              <a:t>s</a:t>
            </a:r>
            <a:r>
              <a:rPr lang="en-US" dirty="0" smtClean="0"/>
              <a:t> them of the agreed.</a:t>
            </a:r>
          </a:p>
          <a:p>
            <a:endParaRPr lang="en-US" dirty="0" smtClean="0"/>
          </a:p>
          <a:p>
            <a:r>
              <a:rPr lang="en-US" dirty="0" smtClean="0"/>
              <a:t>An elaborate approach to dealing with high risk situations (</a:t>
            </a:r>
            <a:r>
              <a:rPr lang="en-US" dirty="0" err="1" smtClean="0"/>
              <a:t>eg</a:t>
            </a:r>
            <a:r>
              <a:rPr lang="en-US" dirty="0" smtClean="0"/>
              <a:t> unexpected findings, crossing the boundaries of research</a:t>
            </a:r>
            <a:r>
              <a:rPr lang="hr-HR" dirty="0" smtClean="0"/>
              <a:t>/</a:t>
            </a:r>
            <a:r>
              <a:rPr lang="en-US" dirty="0" smtClean="0"/>
              <a:t>interventions, threats and / or violence, etc.) - in the case of a predetermined high risk for the emergence of certain situations, the Ethics Council may develop protocols of action</a:t>
            </a:r>
            <a:r>
              <a:rPr lang="hr-HR" dirty="0" smtClean="0"/>
              <a:t>.</a:t>
            </a:r>
            <a:r>
              <a:rPr lang="hr-HR" baseline="0" dirty="0" smtClean="0"/>
              <a:t> At </a:t>
            </a:r>
            <a:r>
              <a:rPr lang="hr-HR" baseline="0" dirty="0" err="1" smtClean="0"/>
              <a:t>the</a:t>
            </a:r>
            <a:r>
              <a:rPr lang="hr-HR" baseline="0" dirty="0" smtClean="0"/>
              <a:t> same time </a:t>
            </a:r>
            <a:r>
              <a:rPr lang="hr-HR" baseline="0" dirty="0" err="1" smtClean="0"/>
              <a:t>the</a:t>
            </a:r>
            <a:r>
              <a:rPr lang="hr-HR" baseline="0" dirty="0" smtClean="0"/>
              <a:t> </a:t>
            </a:r>
            <a:r>
              <a:rPr lang="en-US" dirty="0" smtClean="0"/>
              <a:t>Ethical </a:t>
            </a:r>
            <a:r>
              <a:rPr lang="hr-HR" dirty="0" err="1" smtClean="0"/>
              <a:t>council</a:t>
            </a:r>
            <a:r>
              <a:rPr lang="en-US" dirty="0" smtClean="0"/>
              <a:t> takes care not to over-regulate the research process, thus limiting the ability to conduct quality research and research autonomy and freedom.</a:t>
            </a:r>
            <a:endParaRPr lang="hr-HR" dirty="0"/>
          </a:p>
        </p:txBody>
      </p:sp>
      <p:sp>
        <p:nvSpPr>
          <p:cNvPr id="4" name="Slide Number Placeholder 3"/>
          <p:cNvSpPr>
            <a:spLocks noGrp="1"/>
          </p:cNvSpPr>
          <p:nvPr>
            <p:ph type="sldNum" sz="quarter" idx="10"/>
          </p:nvPr>
        </p:nvSpPr>
        <p:spPr/>
        <p:txBody>
          <a:bodyPr/>
          <a:lstStyle/>
          <a:p>
            <a:fld id="{0AF52C89-EC2E-4ED3-90AC-0BDFA934A649}" type="slidenum">
              <a:rPr lang="hr-HR" smtClean="0"/>
              <a:t>36</a:t>
            </a:fld>
            <a:endParaRPr lang="hr-HR"/>
          </a:p>
        </p:txBody>
      </p:sp>
    </p:spTree>
    <p:extLst>
      <p:ext uri="{BB962C8B-B14F-4D97-AF65-F5344CB8AC3E}">
        <p14:creationId xmlns:p14="http://schemas.microsoft.com/office/powerpoint/2010/main" val="40318233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0AF52C89-EC2E-4ED3-90AC-0BDFA934A649}" type="slidenum">
              <a:rPr lang="hr-HR" smtClean="0"/>
              <a:t>37</a:t>
            </a:fld>
            <a:endParaRPr lang="hr-HR"/>
          </a:p>
        </p:txBody>
      </p:sp>
    </p:spTree>
    <p:extLst>
      <p:ext uri="{BB962C8B-B14F-4D97-AF65-F5344CB8AC3E}">
        <p14:creationId xmlns:p14="http://schemas.microsoft.com/office/powerpoint/2010/main" val="88074103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0AF52C89-EC2E-4ED3-90AC-0BDFA934A649}" type="slidenum">
              <a:rPr lang="hr-HR" smtClean="0"/>
              <a:t>38</a:t>
            </a:fld>
            <a:endParaRPr lang="hr-HR"/>
          </a:p>
        </p:txBody>
      </p:sp>
    </p:spTree>
    <p:extLst>
      <p:ext uri="{BB962C8B-B14F-4D97-AF65-F5344CB8AC3E}">
        <p14:creationId xmlns:p14="http://schemas.microsoft.com/office/powerpoint/2010/main" val="1725865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kern="1200" dirty="0" smtClean="0">
                <a:solidFill>
                  <a:schemeClr val="tx1"/>
                </a:solidFill>
                <a:effectLst/>
                <a:latin typeface="+mn-lt"/>
                <a:ea typeface="+mn-ea"/>
                <a:cs typeface="+mn-cs"/>
              </a:rPr>
              <a:t>Taking into account </a:t>
            </a:r>
            <a:r>
              <a:rPr lang="hr-HR" sz="1200" kern="1200" dirty="0" err="1" smtClean="0">
                <a:solidFill>
                  <a:schemeClr val="tx1"/>
                </a:solidFill>
                <a:effectLst/>
                <a:latin typeface="+mn-lt"/>
                <a:ea typeface="+mn-ea"/>
                <a:cs typeface="+mn-cs"/>
              </a:rPr>
              <a:t>the</a:t>
            </a:r>
            <a:r>
              <a:rPr lang="hr-H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experiences</a:t>
            </a:r>
            <a:r>
              <a:rPr lang="hr-HR" sz="1200" kern="1200" dirty="0" smtClean="0">
                <a:solidFill>
                  <a:schemeClr val="tx1"/>
                </a:solidFill>
                <a:effectLst/>
                <a:latin typeface="+mn-lt"/>
                <a:ea typeface="+mn-ea"/>
                <a:cs typeface="+mn-cs"/>
              </a:rPr>
              <a:t> </a:t>
            </a:r>
            <a:r>
              <a:rPr lang="hr-HR" sz="1200" kern="1200" dirty="0" err="1" smtClean="0">
                <a:solidFill>
                  <a:schemeClr val="tx1"/>
                </a:solidFill>
                <a:effectLst/>
                <a:latin typeface="+mn-lt"/>
                <a:ea typeface="+mn-ea"/>
                <a:cs typeface="+mn-cs"/>
              </a:rPr>
              <a:t>from</a:t>
            </a:r>
            <a:r>
              <a:rPr lang="hr-HR" sz="1200" kern="1200" baseline="0" dirty="0" smtClean="0">
                <a:solidFill>
                  <a:schemeClr val="tx1"/>
                </a:solidFill>
                <a:effectLst/>
                <a:latin typeface="+mn-lt"/>
                <a:ea typeface="+mn-ea"/>
                <a:cs typeface="+mn-cs"/>
              </a:rPr>
              <a:t> </a:t>
            </a:r>
            <a:r>
              <a:rPr lang="hr-HR" sz="1200" kern="1200" baseline="0" dirty="0" err="1" smtClean="0">
                <a:solidFill>
                  <a:schemeClr val="tx1"/>
                </a:solidFill>
                <a:effectLst/>
                <a:latin typeface="+mn-lt"/>
                <a:ea typeface="+mn-ea"/>
                <a:cs typeface="+mn-cs"/>
              </a:rPr>
              <a:t>the</a:t>
            </a:r>
            <a:r>
              <a:rPr lang="hr-HR" sz="1200" kern="1200" baseline="0" dirty="0" smtClean="0">
                <a:solidFill>
                  <a:schemeClr val="tx1"/>
                </a:solidFill>
                <a:effectLst/>
                <a:latin typeface="+mn-lt"/>
                <a:ea typeface="+mn-ea"/>
                <a:cs typeface="+mn-cs"/>
              </a:rPr>
              <a:t> pilot</a:t>
            </a:r>
            <a:r>
              <a:rPr lang="en-US" sz="1200" kern="1200" dirty="0" smtClean="0">
                <a:solidFill>
                  <a:schemeClr val="tx1"/>
                </a:solidFill>
                <a:effectLst/>
                <a:latin typeface="+mn-lt"/>
                <a:ea typeface="+mn-ea"/>
                <a:cs typeface="+mn-cs"/>
              </a:rPr>
              <a:t>, the ethical </a:t>
            </a:r>
            <a:r>
              <a:rPr lang="hr-HR" sz="1200" kern="1200" dirty="0" err="1" smtClean="0">
                <a:solidFill>
                  <a:schemeClr val="tx1"/>
                </a:solidFill>
                <a:effectLst/>
                <a:latin typeface="+mn-lt"/>
                <a:ea typeface="+mn-ea"/>
                <a:cs typeface="+mn-cs"/>
              </a:rPr>
              <a:t>council</a:t>
            </a:r>
            <a:r>
              <a:rPr lang="en-US" sz="1200" kern="1200" dirty="0" smtClean="0">
                <a:solidFill>
                  <a:schemeClr val="tx1"/>
                </a:solidFill>
                <a:effectLst/>
                <a:latin typeface="+mn-lt"/>
                <a:ea typeface="+mn-ea"/>
                <a:cs typeface="+mn-cs"/>
              </a:rPr>
              <a:t> of the </a:t>
            </a:r>
            <a:r>
              <a:rPr lang="en-US" sz="1200" kern="1200" dirty="0" err="1" smtClean="0">
                <a:solidFill>
                  <a:schemeClr val="tx1"/>
                </a:solidFill>
                <a:effectLst/>
                <a:latin typeface="+mn-lt"/>
                <a:ea typeface="+mn-ea"/>
                <a:cs typeface="+mn-cs"/>
              </a:rPr>
              <a:t>FamResPlan</a:t>
            </a:r>
            <a:r>
              <a:rPr lang="en-US" sz="1200" kern="1200" dirty="0" smtClean="0">
                <a:solidFill>
                  <a:schemeClr val="tx1"/>
                </a:solidFill>
                <a:effectLst/>
                <a:latin typeface="+mn-lt"/>
                <a:ea typeface="+mn-ea"/>
                <a:cs typeface="+mn-cs"/>
              </a:rPr>
              <a:t> project will be activated in the main research, which will take care of ethical issues, dilemmas and solutions.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Ethic</a:t>
            </a:r>
            <a:r>
              <a:rPr lang="hr-HR" sz="1200" kern="1200" dirty="0" err="1" smtClean="0">
                <a:solidFill>
                  <a:schemeClr val="tx1"/>
                </a:solidFill>
                <a:effectLst/>
                <a:latin typeface="+mn-lt"/>
                <a:ea typeface="+mn-ea"/>
                <a:cs typeface="+mn-cs"/>
              </a:rPr>
              <a:t>al</a:t>
            </a:r>
            <a:r>
              <a:rPr lang="en-US" sz="1200" kern="1200" dirty="0" smtClean="0">
                <a:solidFill>
                  <a:schemeClr val="tx1"/>
                </a:solidFill>
                <a:effectLst/>
                <a:latin typeface="+mn-lt"/>
                <a:ea typeface="+mn-ea"/>
                <a:cs typeface="+mn-cs"/>
              </a:rPr>
              <a:t> </a:t>
            </a:r>
            <a:r>
              <a:rPr lang="hr-HR" sz="1200" kern="1200" dirty="0" err="1" smtClean="0">
                <a:solidFill>
                  <a:schemeClr val="tx1"/>
                </a:solidFill>
                <a:effectLst/>
                <a:latin typeface="+mn-lt"/>
                <a:ea typeface="+mn-ea"/>
                <a:cs typeface="+mn-cs"/>
              </a:rPr>
              <a:t>council</a:t>
            </a:r>
            <a:r>
              <a:rPr lang="en-US" sz="1200" kern="1200" dirty="0" smtClean="0">
                <a:solidFill>
                  <a:schemeClr val="tx1"/>
                </a:solidFill>
                <a:effectLst/>
                <a:latin typeface="+mn-lt"/>
                <a:ea typeface="+mn-ea"/>
                <a:cs typeface="+mn-cs"/>
              </a:rPr>
              <a:t> </a:t>
            </a:r>
            <a:r>
              <a:rPr lang="hr-HR" sz="1200" kern="1200" dirty="0" err="1" smtClean="0">
                <a:solidFill>
                  <a:schemeClr val="tx1"/>
                </a:solidFill>
                <a:effectLst/>
                <a:latin typeface="+mn-lt"/>
                <a:ea typeface="+mn-ea"/>
                <a:cs typeface="+mn-cs"/>
              </a:rPr>
              <a:t>of</a:t>
            </a:r>
            <a:r>
              <a:rPr lang="hr-HR" sz="1200" kern="1200" dirty="0" smtClean="0">
                <a:solidFill>
                  <a:schemeClr val="tx1"/>
                </a:solidFill>
                <a:effectLst/>
                <a:latin typeface="+mn-lt"/>
                <a:ea typeface="+mn-ea"/>
                <a:cs typeface="+mn-cs"/>
              </a:rPr>
              <a:t> t</a:t>
            </a:r>
            <a:r>
              <a:rPr lang="en-US" sz="1200" kern="1200" dirty="0" smtClean="0">
                <a:solidFill>
                  <a:schemeClr val="tx1"/>
                </a:solidFill>
                <a:effectLst/>
                <a:latin typeface="+mn-lt"/>
                <a:ea typeface="+mn-ea"/>
                <a:cs typeface="+mn-cs"/>
              </a:rPr>
              <a:t>he </a:t>
            </a:r>
            <a:r>
              <a:rPr lang="en-US" sz="1200" kern="1200" dirty="0" err="1" smtClean="0">
                <a:solidFill>
                  <a:schemeClr val="tx1"/>
                </a:solidFill>
                <a:effectLst/>
                <a:latin typeface="+mn-lt"/>
                <a:ea typeface="+mn-ea"/>
                <a:cs typeface="+mn-cs"/>
              </a:rPr>
              <a:t>FamResPlan</a:t>
            </a:r>
            <a:r>
              <a:rPr lang="en-US" sz="1200" kern="1200" dirty="0" smtClean="0">
                <a:solidFill>
                  <a:schemeClr val="tx1"/>
                </a:solidFill>
                <a:effectLst/>
                <a:latin typeface="+mn-lt"/>
                <a:ea typeface="+mn-ea"/>
                <a:cs typeface="+mn-cs"/>
              </a:rPr>
              <a:t> project consists of three members of the research team and two external associates (5 members </a:t>
            </a:r>
            <a:r>
              <a:rPr lang="hr-HR" sz="1200" kern="1200" dirty="0" err="1" smtClean="0">
                <a:solidFill>
                  <a:schemeClr val="tx1"/>
                </a:solidFill>
                <a:effectLst/>
                <a:latin typeface="+mn-lt"/>
                <a:ea typeface="+mn-ea"/>
                <a:cs typeface="+mn-cs"/>
              </a:rPr>
              <a:t>in</a:t>
            </a:r>
            <a:r>
              <a:rPr lang="hr-HR" sz="1200" kern="1200" baseline="0" dirty="0" smtClean="0">
                <a:solidFill>
                  <a:schemeClr val="tx1"/>
                </a:solidFill>
                <a:effectLst/>
                <a:latin typeface="+mn-lt"/>
                <a:ea typeface="+mn-ea"/>
                <a:cs typeface="+mn-cs"/>
              </a:rPr>
              <a:t> total</a:t>
            </a:r>
            <a:r>
              <a:rPr lang="en-US" sz="1200" kern="1200" dirty="0" smtClean="0">
                <a:solidFill>
                  <a:schemeClr val="tx1"/>
                </a:solidFill>
                <a:effectLst/>
                <a:latin typeface="+mn-lt"/>
                <a:ea typeface="+mn-ea"/>
                <a:cs typeface="+mn-cs"/>
              </a:rPr>
              <a:t>) who have the role of independent experts with competence</a:t>
            </a:r>
            <a:r>
              <a:rPr lang="hr-HR" sz="1200" kern="1200" dirty="0" smtClean="0">
                <a:solidFill>
                  <a:schemeClr val="tx1"/>
                </a:solidFill>
                <a:effectLst/>
                <a:latin typeface="+mn-lt"/>
                <a:ea typeface="+mn-ea"/>
                <a:cs typeface="+mn-cs"/>
              </a:rPr>
              <a:t>s</a:t>
            </a:r>
            <a:r>
              <a:rPr lang="en-US" sz="1200" kern="1200" dirty="0" smtClean="0">
                <a:solidFill>
                  <a:schemeClr val="tx1"/>
                </a:solidFill>
                <a:effectLst/>
                <a:latin typeface="+mn-lt"/>
                <a:ea typeface="+mn-ea"/>
                <a:cs typeface="+mn-cs"/>
              </a:rPr>
              <a:t> in the field of supervision, </a:t>
            </a:r>
            <a:r>
              <a:rPr lang="hr-HR" sz="1200" kern="1200" dirty="0" err="1" smtClean="0">
                <a:solidFill>
                  <a:schemeClr val="tx1"/>
                </a:solidFill>
                <a:effectLst/>
                <a:latin typeface="+mn-lt"/>
                <a:ea typeface="+mn-ea"/>
                <a:cs typeface="+mn-cs"/>
              </a:rPr>
              <a:t>research</a:t>
            </a:r>
            <a:r>
              <a:rPr lang="hr-HR" sz="1200" kern="1200" dirty="0" smtClean="0">
                <a:solidFill>
                  <a:schemeClr val="tx1"/>
                </a:solidFill>
                <a:effectLst/>
                <a:latin typeface="+mn-lt"/>
                <a:ea typeface="+mn-ea"/>
                <a:cs typeface="+mn-cs"/>
              </a:rPr>
              <a:t> </a:t>
            </a:r>
            <a:r>
              <a:rPr lang="hr-HR" sz="1200" kern="1200" dirty="0" err="1" smtClean="0">
                <a:solidFill>
                  <a:schemeClr val="tx1"/>
                </a:solidFill>
                <a:effectLst/>
                <a:latin typeface="+mn-lt"/>
                <a:ea typeface="+mn-ea"/>
                <a:cs typeface="+mn-cs"/>
              </a:rPr>
              <a:t>with</a:t>
            </a:r>
            <a:r>
              <a:rPr lang="hr-HR" sz="1200" kern="1200" dirty="0" smtClean="0">
                <a:solidFill>
                  <a:schemeClr val="tx1"/>
                </a:solidFill>
                <a:effectLst/>
                <a:latin typeface="+mn-lt"/>
                <a:ea typeface="+mn-ea"/>
                <a:cs typeface="+mn-cs"/>
              </a:rPr>
              <a:t> </a:t>
            </a:r>
            <a:r>
              <a:rPr lang="hr-HR" sz="1200" kern="1200" dirty="0" err="1" smtClean="0">
                <a:solidFill>
                  <a:schemeClr val="tx1"/>
                </a:solidFill>
                <a:effectLst/>
                <a:latin typeface="+mn-lt"/>
                <a:ea typeface="+mn-ea"/>
                <a:cs typeface="+mn-cs"/>
              </a:rPr>
              <a:t>families</a:t>
            </a:r>
            <a:r>
              <a:rPr lang="hr-HR" sz="1200" kern="1200" dirty="0" smtClean="0">
                <a:solidFill>
                  <a:schemeClr val="tx1"/>
                </a:solidFill>
                <a:effectLst/>
                <a:latin typeface="+mn-lt"/>
                <a:ea typeface="+mn-ea"/>
                <a:cs typeface="+mn-cs"/>
              </a:rPr>
              <a:t> at </a:t>
            </a:r>
            <a:r>
              <a:rPr lang="hr-HR" sz="1200" kern="1200" dirty="0" err="1" smtClean="0">
                <a:solidFill>
                  <a:schemeClr val="tx1"/>
                </a:solidFill>
                <a:effectLst/>
                <a:latin typeface="+mn-lt"/>
                <a:ea typeface="+mn-ea"/>
                <a:cs typeface="+mn-cs"/>
              </a:rPr>
              <a:t>risk</a:t>
            </a:r>
            <a:r>
              <a:rPr lang="hr-HR"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populations </a:t>
            </a:r>
            <a:r>
              <a:rPr lang="hr-HR" sz="1200" kern="1200" dirty="0" smtClean="0">
                <a:solidFill>
                  <a:schemeClr val="tx1"/>
                </a:solidFill>
                <a:effectLst/>
                <a:latin typeface="+mn-lt"/>
                <a:ea typeface="+mn-ea"/>
                <a:cs typeface="+mn-cs"/>
              </a:rPr>
              <a:t>at </a:t>
            </a:r>
            <a:r>
              <a:rPr lang="hr-HR" sz="1200" kern="1200" dirty="0" err="1" smtClean="0">
                <a:solidFill>
                  <a:schemeClr val="tx1"/>
                </a:solidFill>
                <a:effectLst/>
                <a:latin typeface="+mn-lt"/>
                <a:ea typeface="+mn-ea"/>
                <a:cs typeface="+mn-cs"/>
              </a:rPr>
              <a:t>risk</a:t>
            </a:r>
            <a:r>
              <a:rPr lang="hr-HR"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general. Occasionally and </a:t>
            </a:r>
            <a:r>
              <a:rPr lang="hr-HR" sz="1200" kern="1200" dirty="0" err="1" smtClean="0">
                <a:solidFill>
                  <a:schemeClr val="tx1"/>
                </a:solidFill>
                <a:effectLst/>
                <a:latin typeface="+mn-lt"/>
                <a:ea typeface="+mn-ea"/>
                <a:cs typeface="+mn-cs"/>
              </a:rPr>
              <a:t>when</a:t>
            </a:r>
            <a:r>
              <a:rPr lang="hr-HR" sz="1200" kern="1200" baseline="0" dirty="0" smtClean="0">
                <a:solidFill>
                  <a:schemeClr val="tx1"/>
                </a:solidFill>
                <a:effectLst/>
                <a:latin typeface="+mn-lt"/>
                <a:ea typeface="+mn-ea"/>
                <a:cs typeface="+mn-cs"/>
              </a:rPr>
              <a:t> </a:t>
            </a:r>
            <a:r>
              <a:rPr lang="hr-HR" sz="1200" kern="1200" baseline="0" dirty="0" err="1" smtClean="0">
                <a:solidFill>
                  <a:schemeClr val="tx1"/>
                </a:solidFill>
                <a:effectLst/>
                <a:latin typeface="+mn-lt"/>
                <a:ea typeface="+mn-ea"/>
                <a:cs typeface="+mn-cs"/>
              </a:rPr>
              <a:t>needed</a:t>
            </a:r>
            <a:r>
              <a:rPr lang="en-US" sz="1200" kern="1200" dirty="0" smtClean="0">
                <a:solidFill>
                  <a:schemeClr val="tx1"/>
                </a:solidFill>
                <a:effectLst/>
                <a:latin typeface="+mn-lt"/>
                <a:ea typeface="+mn-ea"/>
                <a:cs typeface="+mn-cs"/>
              </a:rPr>
              <a:t> some of the research participants</a:t>
            </a:r>
            <a:r>
              <a:rPr lang="hr-HR"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may be included in the work of the Ethics Council. Ethical</a:t>
            </a:r>
            <a:r>
              <a:rPr lang="hr-HR" sz="1200" kern="1200" baseline="0" dirty="0" smtClean="0">
                <a:solidFill>
                  <a:schemeClr val="tx1"/>
                </a:solidFill>
                <a:effectLst/>
                <a:latin typeface="+mn-lt"/>
                <a:ea typeface="+mn-ea"/>
                <a:cs typeface="+mn-cs"/>
              </a:rPr>
              <a:t> </a:t>
            </a:r>
            <a:r>
              <a:rPr lang="hr-HR" sz="1200" kern="1200" baseline="0" dirty="0" err="1" smtClean="0">
                <a:solidFill>
                  <a:schemeClr val="tx1"/>
                </a:solidFill>
                <a:effectLst/>
                <a:latin typeface="+mn-lt"/>
                <a:ea typeface="+mn-ea"/>
                <a:cs typeface="+mn-cs"/>
              </a:rPr>
              <a:t>council</a:t>
            </a:r>
            <a:r>
              <a:rPr lang="en-US" sz="1200" kern="1200" dirty="0" smtClean="0">
                <a:solidFill>
                  <a:schemeClr val="tx1"/>
                </a:solidFill>
                <a:effectLst/>
                <a:latin typeface="+mn-lt"/>
                <a:ea typeface="+mn-ea"/>
                <a:cs typeface="+mn-cs"/>
              </a:rPr>
              <a:t> is established with the aim of (1) inspiring and encouraging the research team to act ethically, (2) providing guidance in solving complex ethical issues (predictable and unpredictable), (3) increasing the level of professional awareness, (4) contributing to their own development </a:t>
            </a:r>
            <a:r>
              <a:rPr lang="hr-HR" sz="1200" kern="1200" dirty="0" smtClean="0">
                <a:solidFill>
                  <a:schemeClr val="tx1"/>
                </a:solidFill>
                <a:effectLst/>
                <a:latin typeface="+mn-lt"/>
                <a:ea typeface="+mn-ea"/>
                <a:cs typeface="+mn-cs"/>
              </a:rPr>
              <a:t>a</a:t>
            </a:r>
            <a:r>
              <a:rPr lang="en-US" sz="1200" kern="1200" dirty="0" smtClean="0">
                <a:solidFill>
                  <a:schemeClr val="tx1"/>
                </a:solidFill>
                <a:effectLst/>
                <a:latin typeface="+mn-lt"/>
                <a:ea typeface="+mn-ea"/>
                <a:cs typeface="+mn-cs"/>
              </a:rPr>
              <a:t>s a research team, and (5) increasing the scientific and practical contribution of the </a:t>
            </a:r>
            <a:r>
              <a:rPr lang="en-US" sz="1200" kern="1200" dirty="0" err="1" smtClean="0">
                <a:solidFill>
                  <a:schemeClr val="tx1"/>
                </a:solidFill>
                <a:effectLst/>
                <a:latin typeface="+mn-lt"/>
                <a:ea typeface="+mn-ea"/>
                <a:cs typeface="+mn-cs"/>
              </a:rPr>
              <a:t>FamResPlan</a:t>
            </a:r>
            <a:r>
              <a:rPr lang="en-US" sz="1200" kern="1200" dirty="0" smtClean="0">
                <a:solidFill>
                  <a:schemeClr val="tx1"/>
                </a:solidFill>
                <a:effectLst/>
                <a:latin typeface="+mn-lt"/>
                <a:ea typeface="+mn-ea"/>
                <a:cs typeface="+mn-cs"/>
              </a:rPr>
              <a:t> project </a:t>
            </a:r>
            <a:r>
              <a:rPr lang="hr-HR" sz="1200" kern="1200" dirty="0" err="1" smtClean="0">
                <a:solidFill>
                  <a:schemeClr val="tx1"/>
                </a:solidFill>
                <a:effectLst/>
                <a:latin typeface="+mn-lt"/>
                <a:ea typeface="+mn-ea"/>
                <a:cs typeface="+mn-cs"/>
              </a:rPr>
              <a:t>with</a:t>
            </a:r>
            <a:r>
              <a:rPr lang="hr-H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knowledge within the subject, as well as the methodology of research with families at risk.</a:t>
            </a:r>
          </a:p>
        </p:txBody>
      </p:sp>
      <p:sp>
        <p:nvSpPr>
          <p:cNvPr id="4" name="Foliennummernplatzhalter 3"/>
          <p:cNvSpPr>
            <a:spLocks noGrp="1"/>
          </p:cNvSpPr>
          <p:nvPr>
            <p:ph type="sldNum" sz="quarter" idx="10"/>
          </p:nvPr>
        </p:nvSpPr>
        <p:spPr/>
        <p:txBody>
          <a:bodyPr/>
          <a:lstStyle/>
          <a:p>
            <a:fld id="{2B6FE74B-A3FE-4FFC-9879-47C451FA5A49}" type="slidenum">
              <a:rPr lang="en-US" smtClean="0"/>
              <a:t>39</a:t>
            </a:fld>
            <a:endParaRPr lang="en-US"/>
          </a:p>
        </p:txBody>
      </p:sp>
    </p:spTree>
    <p:extLst>
      <p:ext uri="{BB962C8B-B14F-4D97-AF65-F5344CB8AC3E}">
        <p14:creationId xmlns:p14="http://schemas.microsoft.com/office/powerpoint/2010/main" val="3346672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6FE74B-A3FE-4FFC-9879-47C451FA5A49}" type="slidenum">
              <a:rPr lang="en-US" smtClean="0"/>
              <a:t>4</a:t>
            </a:fld>
            <a:endParaRPr lang="en-US"/>
          </a:p>
        </p:txBody>
      </p:sp>
    </p:spTree>
    <p:extLst>
      <p:ext uri="{BB962C8B-B14F-4D97-AF65-F5344CB8AC3E}">
        <p14:creationId xmlns:p14="http://schemas.microsoft.com/office/powerpoint/2010/main" val="114932846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6FE74B-A3FE-4FFC-9879-47C451FA5A49}" type="slidenum">
              <a:rPr lang="en-US" smtClean="0"/>
              <a:t>40</a:t>
            </a:fld>
            <a:endParaRPr lang="en-US"/>
          </a:p>
        </p:txBody>
      </p:sp>
    </p:spTree>
    <p:extLst>
      <p:ext uri="{BB962C8B-B14F-4D97-AF65-F5344CB8AC3E}">
        <p14:creationId xmlns:p14="http://schemas.microsoft.com/office/powerpoint/2010/main" val="2520814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6FE74B-A3FE-4FFC-9879-47C451FA5A49}" type="slidenum">
              <a:rPr lang="en-US" smtClean="0"/>
              <a:t>5</a:t>
            </a:fld>
            <a:endParaRPr lang="en-US"/>
          </a:p>
        </p:txBody>
      </p:sp>
    </p:spTree>
    <p:extLst>
      <p:ext uri="{BB962C8B-B14F-4D97-AF65-F5344CB8AC3E}">
        <p14:creationId xmlns:p14="http://schemas.microsoft.com/office/powerpoint/2010/main" val="4252149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6FE74B-A3FE-4FFC-9879-47C451FA5A49}" type="slidenum">
              <a:rPr lang="en-US" smtClean="0"/>
              <a:t>6</a:t>
            </a:fld>
            <a:endParaRPr lang="en-US"/>
          </a:p>
        </p:txBody>
      </p:sp>
    </p:spTree>
    <p:extLst>
      <p:ext uri="{BB962C8B-B14F-4D97-AF65-F5344CB8AC3E}">
        <p14:creationId xmlns:p14="http://schemas.microsoft.com/office/powerpoint/2010/main" val="3606912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6FE74B-A3FE-4FFC-9879-47C451FA5A49}" type="slidenum">
              <a:rPr lang="en-US" smtClean="0"/>
              <a:t>7</a:t>
            </a:fld>
            <a:endParaRPr lang="en-US"/>
          </a:p>
        </p:txBody>
      </p:sp>
    </p:spTree>
    <p:extLst>
      <p:ext uri="{BB962C8B-B14F-4D97-AF65-F5344CB8AC3E}">
        <p14:creationId xmlns:p14="http://schemas.microsoft.com/office/powerpoint/2010/main" val="788922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6FE74B-A3FE-4FFC-9879-47C451FA5A49}" type="slidenum">
              <a:rPr lang="en-US" smtClean="0"/>
              <a:t>8</a:t>
            </a:fld>
            <a:endParaRPr lang="en-US"/>
          </a:p>
        </p:txBody>
      </p:sp>
    </p:spTree>
    <p:extLst>
      <p:ext uri="{BB962C8B-B14F-4D97-AF65-F5344CB8AC3E}">
        <p14:creationId xmlns:p14="http://schemas.microsoft.com/office/powerpoint/2010/main" val="4242303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6FE74B-A3FE-4FFC-9879-47C451FA5A49}" type="slidenum">
              <a:rPr lang="en-US" smtClean="0"/>
              <a:t>9</a:t>
            </a:fld>
            <a:endParaRPr lang="en-US"/>
          </a:p>
        </p:txBody>
      </p:sp>
    </p:spTree>
    <p:extLst>
      <p:ext uri="{BB962C8B-B14F-4D97-AF65-F5344CB8AC3E}">
        <p14:creationId xmlns:p14="http://schemas.microsoft.com/office/powerpoint/2010/main" val="1040671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hr-HR" smtClean="0"/>
              <a:t>Uredite stil naslova matrice</a:t>
            </a:r>
            <a:endParaRPr lang="en-GB"/>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smtClean="0"/>
              <a:t>Uredite stil podnaslova matrice</a:t>
            </a:r>
            <a:endParaRPr lang="en-GB"/>
          </a:p>
        </p:txBody>
      </p:sp>
      <p:sp>
        <p:nvSpPr>
          <p:cNvPr id="4" name="Rezervirano mjesto datuma 3"/>
          <p:cNvSpPr>
            <a:spLocks noGrp="1"/>
          </p:cNvSpPr>
          <p:nvPr>
            <p:ph type="dt" sz="half" idx="10"/>
          </p:nvPr>
        </p:nvSpPr>
        <p:spPr/>
        <p:txBody>
          <a:bodyPr/>
          <a:lstStyle/>
          <a:p>
            <a:fld id="{6324BE85-EDDC-4408-95DD-3A4FFE11501D}" type="datetimeFigureOut">
              <a:rPr lang="en-GB" smtClean="0"/>
              <a:t>25/09/2017</a:t>
            </a:fld>
            <a:endParaRPr lang="en-GB"/>
          </a:p>
        </p:txBody>
      </p:sp>
      <p:sp>
        <p:nvSpPr>
          <p:cNvPr id="5" name="Rezervirano mjesto podnožja 4"/>
          <p:cNvSpPr>
            <a:spLocks noGrp="1"/>
          </p:cNvSpPr>
          <p:nvPr>
            <p:ph type="ftr" sz="quarter" idx="11"/>
          </p:nvPr>
        </p:nvSpPr>
        <p:spPr/>
        <p:txBody>
          <a:bodyPr/>
          <a:lstStyle/>
          <a:p>
            <a:endParaRPr lang="en-GB"/>
          </a:p>
        </p:txBody>
      </p:sp>
      <p:sp>
        <p:nvSpPr>
          <p:cNvPr id="6" name="Rezervirano mjesto broja slajda 5"/>
          <p:cNvSpPr>
            <a:spLocks noGrp="1"/>
          </p:cNvSpPr>
          <p:nvPr>
            <p:ph type="sldNum" sz="quarter" idx="12"/>
          </p:nvPr>
        </p:nvSpPr>
        <p:spPr/>
        <p:txBody>
          <a:bodyPr/>
          <a:lstStyle/>
          <a:p>
            <a:fld id="{0766AB9C-E8C8-4EA5-9770-F0CE14CAC5F9}" type="slidenum">
              <a:rPr lang="en-GB" smtClean="0"/>
              <a:t>‹#›</a:t>
            </a:fld>
            <a:endParaRPr lang="en-GB"/>
          </a:p>
        </p:txBody>
      </p:sp>
    </p:spTree>
    <p:extLst>
      <p:ext uri="{BB962C8B-B14F-4D97-AF65-F5344CB8AC3E}">
        <p14:creationId xmlns:p14="http://schemas.microsoft.com/office/powerpoint/2010/main" val="1894894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en-GB"/>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GB"/>
          </a:p>
        </p:txBody>
      </p:sp>
      <p:sp>
        <p:nvSpPr>
          <p:cNvPr id="4" name="Rezervirano mjesto datuma 3"/>
          <p:cNvSpPr>
            <a:spLocks noGrp="1"/>
          </p:cNvSpPr>
          <p:nvPr>
            <p:ph type="dt" sz="half" idx="10"/>
          </p:nvPr>
        </p:nvSpPr>
        <p:spPr/>
        <p:txBody>
          <a:bodyPr/>
          <a:lstStyle/>
          <a:p>
            <a:fld id="{6324BE85-EDDC-4408-95DD-3A4FFE11501D}" type="datetimeFigureOut">
              <a:rPr lang="en-GB" smtClean="0"/>
              <a:t>25/09/2017</a:t>
            </a:fld>
            <a:endParaRPr lang="en-GB"/>
          </a:p>
        </p:txBody>
      </p:sp>
      <p:sp>
        <p:nvSpPr>
          <p:cNvPr id="5" name="Rezervirano mjesto podnožja 4"/>
          <p:cNvSpPr>
            <a:spLocks noGrp="1"/>
          </p:cNvSpPr>
          <p:nvPr>
            <p:ph type="ftr" sz="quarter" idx="11"/>
          </p:nvPr>
        </p:nvSpPr>
        <p:spPr/>
        <p:txBody>
          <a:bodyPr/>
          <a:lstStyle/>
          <a:p>
            <a:endParaRPr lang="en-GB"/>
          </a:p>
        </p:txBody>
      </p:sp>
      <p:sp>
        <p:nvSpPr>
          <p:cNvPr id="6" name="Rezervirano mjesto broja slajda 5"/>
          <p:cNvSpPr>
            <a:spLocks noGrp="1"/>
          </p:cNvSpPr>
          <p:nvPr>
            <p:ph type="sldNum" sz="quarter" idx="12"/>
          </p:nvPr>
        </p:nvSpPr>
        <p:spPr/>
        <p:txBody>
          <a:bodyPr/>
          <a:lstStyle/>
          <a:p>
            <a:fld id="{0766AB9C-E8C8-4EA5-9770-F0CE14CAC5F9}" type="slidenum">
              <a:rPr lang="en-GB" smtClean="0"/>
              <a:t>‹#›</a:t>
            </a:fld>
            <a:endParaRPr lang="en-GB"/>
          </a:p>
        </p:txBody>
      </p:sp>
    </p:spTree>
    <p:extLst>
      <p:ext uri="{BB962C8B-B14F-4D97-AF65-F5344CB8AC3E}">
        <p14:creationId xmlns:p14="http://schemas.microsoft.com/office/powerpoint/2010/main" val="269994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8724900" y="365125"/>
            <a:ext cx="2628900" cy="5811838"/>
          </a:xfrm>
        </p:spPr>
        <p:txBody>
          <a:bodyPr vert="eaVert"/>
          <a:lstStyle/>
          <a:p>
            <a:r>
              <a:rPr lang="hr-HR" smtClean="0"/>
              <a:t>Uredite stil naslova matrice</a:t>
            </a:r>
            <a:endParaRPr lang="en-GB"/>
          </a:p>
        </p:txBody>
      </p:sp>
      <p:sp>
        <p:nvSpPr>
          <p:cNvPr id="3" name="Rezervirano mjesto okomitog teksta 2"/>
          <p:cNvSpPr>
            <a:spLocks noGrp="1"/>
          </p:cNvSpPr>
          <p:nvPr>
            <p:ph type="body" orient="vert" idx="1"/>
          </p:nvPr>
        </p:nvSpPr>
        <p:spPr>
          <a:xfrm>
            <a:off x="838200" y="365125"/>
            <a:ext cx="7734300" cy="5811838"/>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GB"/>
          </a:p>
        </p:txBody>
      </p:sp>
      <p:sp>
        <p:nvSpPr>
          <p:cNvPr id="4" name="Rezervirano mjesto datuma 3"/>
          <p:cNvSpPr>
            <a:spLocks noGrp="1"/>
          </p:cNvSpPr>
          <p:nvPr>
            <p:ph type="dt" sz="half" idx="10"/>
          </p:nvPr>
        </p:nvSpPr>
        <p:spPr/>
        <p:txBody>
          <a:bodyPr/>
          <a:lstStyle/>
          <a:p>
            <a:fld id="{6324BE85-EDDC-4408-95DD-3A4FFE11501D}" type="datetimeFigureOut">
              <a:rPr lang="en-GB" smtClean="0"/>
              <a:t>25/09/2017</a:t>
            </a:fld>
            <a:endParaRPr lang="en-GB"/>
          </a:p>
        </p:txBody>
      </p:sp>
      <p:sp>
        <p:nvSpPr>
          <p:cNvPr id="5" name="Rezervirano mjesto podnožja 4"/>
          <p:cNvSpPr>
            <a:spLocks noGrp="1"/>
          </p:cNvSpPr>
          <p:nvPr>
            <p:ph type="ftr" sz="quarter" idx="11"/>
          </p:nvPr>
        </p:nvSpPr>
        <p:spPr/>
        <p:txBody>
          <a:bodyPr/>
          <a:lstStyle/>
          <a:p>
            <a:endParaRPr lang="en-GB"/>
          </a:p>
        </p:txBody>
      </p:sp>
      <p:sp>
        <p:nvSpPr>
          <p:cNvPr id="6" name="Rezervirano mjesto broja slajda 5"/>
          <p:cNvSpPr>
            <a:spLocks noGrp="1"/>
          </p:cNvSpPr>
          <p:nvPr>
            <p:ph type="sldNum" sz="quarter" idx="12"/>
          </p:nvPr>
        </p:nvSpPr>
        <p:spPr/>
        <p:txBody>
          <a:bodyPr/>
          <a:lstStyle/>
          <a:p>
            <a:fld id="{0766AB9C-E8C8-4EA5-9770-F0CE14CAC5F9}" type="slidenum">
              <a:rPr lang="en-GB" smtClean="0"/>
              <a:t>‹#›</a:t>
            </a:fld>
            <a:endParaRPr lang="en-GB"/>
          </a:p>
        </p:txBody>
      </p:sp>
    </p:spTree>
    <p:extLst>
      <p:ext uri="{BB962C8B-B14F-4D97-AF65-F5344CB8AC3E}">
        <p14:creationId xmlns:p14="http://schemas.microsoft.com/office/powerpoint/2010/main" val="661890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en-GB"/>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GB"/>
          </a:p>
        </p:txBody>
      </p:sp>
      <p:sp>
        <p:nvSpPr>
          <p:cNvPr id="4" name="Rezervirano mjesto datuma 3"/>
          <p:cNvSpPr>
            <a:spLocks noGrp="1"/>
          </p:cNvSpPr>
          <p:nvPr>
            <p:ph type="dt" sz="half" idx="10"/>
          </p:nvPr>
        </p:nvSpPr>
        <p:spPr/>
        <p:txBody>
          <a:bodyPr/>
          <a:lstStyle/>
          <a:p>
            <a:fld id="{6324BE85-EDDC-4408-95DD-3A4FFE11501D}" type="datetimeFigureOut">
              <a:rPr lang="en-GB" smtClean="0"/>
              <a:t>25/09/2017</a:t>
            </a:fld>
            <a:endParaRPr lang="en-GB"/>
          </a:p>
        </p:txBody>
      </p:sp>
      <p:sp>
        <p:nvSpPr>
          <p:cNvPr id="5" name="Rezervirano mjesto podnožja 4"/>
          <p:cNvSpPr>
            <a:spLocks noGrp="1"/>
          </p:cNvSpPr>
          <p:nvPr>
            <p:ph type="ftr" sz="quarter" idx="11"/>
          </p:nvPr>
        </p:nvSpPr>
        <p:spPr/>
        <p:txBody>
          <a:bodyPr/>
          <a:lstStyle/>
          <a:p>
            <a:endParaRPr lang="en-GB"/>
          </a:p>
        </p:txBody>
      </p:sp>
      <p:sp>
        <p:nvSpPr>
          <p:cNvPr id="6" name="Rezervirano mjesto broja slajda 5"/>
          <p:cNvSpPr>
            <a:spLocks noGrp="1"/>
          </p:cNvSpPr>
          <p:nvPr>
            <p:ph type="sldNum" sz="quarter" idx="12"/>
          </p:nvPr>
        </p:nvSpPr>
        <p:spPr/>
        <p:txBody>
          <a:bodyPr/>
          <a:lstStyle/>
          <a:p>
            <a:fld id="{0766AB9C-E8C8-4EA5-9770-F0CE14CAC5F9}" type="slidenum">
              <a:rPr lang="en-GB" smtClean="0"/>
              <a:t>‹#›</a:t>
            </a:fld>
            <a:endParaRPr lang="en-GB"/>
          </a:p>
        </p:txBody>
      </p:sp>
    </p:spTree>
    <p:extLst>
      <p:ext uri="{BB962C8B-B14F-4D97-AF65-F5344CB8AC3E}">
        <p14:creationId xmlns:p14="http://schemas.microsoft.com/office/powerpoint/2010/main" val="288973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hr-HR" smtClean="0"/>
              <a:t>Uredite stil naslova matrice</a:t>
            </a:r>
            <a:endParaRPr lang="en-GB"/>
          </a:p>
        </p:txBody>
      </p:sp>
      <p:sp>
        <p:nvSpPr>
          <p:cNvPr id="3" name="Rezervirano mjesto tekst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p:txBody>
          <a:bodyPr/>
          <a:lstStyle/>
          <a:p>
            <a:fld id="{6324BE85-EDDC-4408-95DD-3A4FFE11501D}" type="datetimeFigureOut">
              <a:rPr lang="en-GB" smtClean="0"/>
              <a:t>25/09/2017</a:t>
            </a:fld>
            <a:endParaRPr lang="en-GB"/>
          </a:p>
        </p:txBody>
      </p:sp>
      <p:sp>
        <p:nvSpPr>
          <p:cNvPr id="5" name="Rezervirano mjesto podnožja 4"/>
          <p:cNvSpPr>
            <a:spLocks noGrp="1"/>
          </p:cNvSpPr>
          <p:nvPr>
            <p:ph type="ftr" sz="quarter" idx="11"/>
          </p:nvPr>
        </p:nvSpPr>
        <p:spPr/>
        <p:txBody>
          <a:bodyPr/>
          <a:lstStyle/>
          <a:p>
            <a:endParaRPr lang="en-GB"/>
          </a:p>
        </p:txBody>
      </p:sp>
      <p:sp>
        <p:nvSpPr>
          <p:cNvPr id="6" name="Rezervirano mjesto broja slajda 5"/>
          <p:cNvSpPr>
            <a:spLocks noGrp="1"/>
          </p:cNvSpPr>
          <p:nvPr>
            <p:ph type="sldNum" sz="quarter" idx="12"/>
          </p:nvPr>
        </p:nvSpPr>
        <p:spPr/>
        <p:txBody>
          <a:bodyPr/>
          <a:lstStyle/>
          <a:p>
            <a:fld id="{0766AB9C-E8C8-4EA5-9770-F0CE14CAC5F9}" type="slidenum">
              <a:rPr lang="en-GB" smtClean="0"/>
              <a:t>‹#›</a:t>
            </a:fld>
            <a:endParaRPr lang="en-GB"/>
          </a:p>
        </p:txBody>
      </p:sp>
    </p:spTree>
    <p:extLst>
      <p:ext uri="{BB962C8B-B14F-4D97-AF65-F5344CB8AC3E}">
        <p14:creationId xmlns:p14="http://schemas.microsoft.com/office/powerpoint/2010/main" val="557478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en-GB"/>
          </a:p>
        </p:txBody>
      </p:sp>
      <p:sp>
        <p:nvSpPr>
          <p:cNvPr id="3" name="Rezervirano mjesto sadržaja 2"/>
          <p:cNvSpPr>
            <a:spLocks noGrp="1"/>
          </p:cNvSpPr>
          <p:nvPr>
            <p:ph sz="half" idx="1"/>
          </p:nvPr>
        </p:nvSpPr>
        <p:spPr>
          <a:xfrm>
            <a:off x="838200" y="1825625"/>
            <a:ext cx="51816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GB"/>
          </a:p>
        </p:txBody>
      </p:sp>
      <p:sp>
        <p:nvSpPr>
          <p:cNvPr id="4" name="Rezervirano mjesto sadržaja 3"/>
          <p:cNvSpPr>
            <a:spLocks noGrp="1"/>
          </p:cNvSpPr>
          <p:nvPr>
            <p:ph sz="half" idx="2"/>
          </p:nvPr>
        </p:nvSpPr>
        <p:spPr>
          <a:xfrm>
            <a:off x="6172200" y="1825625"/>
            <a:ext cx="5181600" cy="435133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GB"/>
          </a:p>
        </p:txBody>
      </p:sp>
      <p:sp>
        <p:nvSpPr>
          <p:cNvPr id="5" name="Rezervirano mjesto datuma 4"/>
          <p:cNvSpPr>
            <a:spLocks noGrp="1"/>
          </p:cNvSpPr>
          <p:nvPr>
            <p:ph type="dt" sz="half" idx="10"/>
          </p:nvPr>
        </p:nvSpPr>
        <p:spPr/>
        <p:txBody>
          <a:bodyPr/>
          <a:lstStyle/>
          <a:p>
            <a:fld id="{6324BE85-EDDC-4408-95DD-3A4FFE11501D}" type="datetimeFigureOut">
              <a:rPr lang="en-GB" smtClean="0"/>
              <a:t>25/09/2017</a:t>
            </a:fld>
            <a:endParaRPr lang="en-GB"/>
          </a:p>
        </p:txBody>
      </p:sp>
      <p:sp>
        <p:nvSpPr>
          <p:cNvPr id="6" name="Rezervirano mjesto podnožja 5"/>
          <p:cNvSpPr>
            <a:spLocks noGrp="1"/>
          </p:cNvSpPr>
          <p:nvPr>
            <p:ph type="ftr" sz="quarter" idx="11"/>
          </p:nvPr>
        </p:nvSpPr>
        <p:spPr/>
        <p:txBody>
          <a:bodyPr/>
          <a:lstStyle/>
          <a:p>
            <a:endParaRPr lang="en-GB"/>
          </a:p>
        </p:txBody>
      </p:sp>
      <p:sp>
        <p:nvSpPr>
          <p:cNvPr id="7" name="Rezervirano mjesto broja slajda 6"/>
          <p:cNvSpPr>
            <a:spLocks noGrp="1"/>
          </p:cNvSpPr>
          <p:nvPr>
            <p:ph type="sldNum" sz="quarter" idx="12"/>
          </p:nvPr>
        </p:nvSpPr>
        <p:spPr/>
        <p:txBody>
          <a:bodyPr/>
          <a:lstStyle/>
          <a:p>
            <a:fld id="{0766AB9C-E8C8-4EA5-9770-F0CE14CAC5F9}" type="slidenum">
              <a:rPr lang="en-GB" smtClean="0"/>
              <a:t>‹#›</a:t>
            </a:fld>
            <a:endParaRPr lang="en-GB"/>
          </a:p>
        </p:txBody>
      </p:sp>
    </p:spTree>
    <p:extLst>
      <p:ext uri="{BB962C8B-B14F-4D97-AF65-F5344CB8AC3E}">
        <p14:creationId xmlns:p14="http://schemas.microsoft.com/office/powerpoint/2010/main" val="1973464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hr-HR" smtClean="0"/>
              <a:t>Uredite stil naslova matrice</a:t>
            </a:r>
            <a:endParaRPr lang="en-GB"/>
          </a:p>
        </p:txBody>
      </p:sp>
      <p:sp>
        <p:nvSpPr>
          <p:cNvPr id="3" name="Rezervirano mjesto tekst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839788" y="2505075"/>
            <a:ext cx="5157787"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GB"/>
          </a:p>
        </p:txBody>
      </p:sp>
      <p:sp>
        <p:nvSpPr>
          <p:cNvPr id="5" name="Rezervirano mjesto tekst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6172200" y="2505075"/>
            <a:ext cx="5183188" cy="3684588"/>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GB"/>
          </a:p>
        </p:txBody>
      </p:sp>
      <p:sp>
        <p:nvSpPr>
          <p:cNvPr id="7" name="Rezervirano mjesto datuma 6"/>
          <p:cNvSpPr>
            <a:spLocks noGrp="1"/>
          </p:cNvSpPr>
          <p:nvPr>
            <p:ph type="dt" sz="half" idx="10"/>
          </p:nvPr>
        </p:nvSpPr>
        <p:spPr/>
        <p:txBody>
          <a:bodyPr/>
          <a:lstStyle/>
          <a:p>
            <a:fld id="{6324BE85-EDDC-4408-95DD-3A4FFE11501D}" type="datetimeFigureOut">
              <a:rPr lang="en-GB" smtClean="0"/>
              <a:t>25/09/2017</a:t>
            </a:fld>
            <a:endParaRPr lang="en-GB"/>
          </a:p>
        </p:txBody>
      </p:sp>
      <p:sp>
        <p:nvSpPr>
          <p:cNvPr id="8" name="Rezervirano mjesto podnožja 7"/>
          <p:cNvSpPr>
            <a:spLocks noGrp="1"/>
          </p:cNvSpPr>
          <p:nvPr>
            <p:ph type="ftr" sz="quarter" idx="11"/>
          </p:nvPr>
        </p:nvSpPr>
        <p:spPr/>
        <p:txBody>
          <a:bodyPr/>
          <a:lstStyle/>
          <a:p>
            <a:endParaRPr lang="en-GB"/>
          </a:p>
        </p:txBody>
      </p:sp>
      <p:sp>
        <p:nvSpPr>
          <p:cNvPr id="9" name="Rezervirano mjesto broja slajda 8"/>
          <p:cNvSpPr>
            <a:spLocks noGrp="1"/>
          </p:cNvSpPr>
          <p:nvPr>
            <p:ph type="sldNum" sz="quarter" idx="12"/>
          </p:nvPr>
        </p:nvSpPr>
        <p:spPr/>
        <p:txBody>
          <a:bodyPr/>
          <a:lstStyle/>
          <a:p>
            <a:fld id="{0766AB9C-E8C8-4EA5-9770-F0CE14CAC5F9}" type="slidenum">
              <a:rPr lang="en-GB" smtClean="0"/>
              <a:t>‹#›</a:t>
            </a:fld>
            <a:endParaRPr lang="en-GB"/>
          </a:p>
        </p:txBody>
      </p:sp>
    </p:spTree>
    <p:extLst>
      <p:ext uri="{BB962C8B-B14F-4D97-AF65-F5344CB8AC3E}">
        <p14:creationId xmlns:p14="http://schemas.microsoft.com/office/powerpoint/2010/main" val="2663491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en-GB"/>
          </a:p>
        </p:txBody>
      </p:sp>
      <p:sp>
        <p:nvSpPr>
          <p:cNvPr id="3" name="Rezervirano mjesto datuma 2"/>
          <p:cNvSpPr>
            <a:spLocks noGrp="1"/>
          </p:cNvSpPr>
          <p:nvPr>
            <p:ph type="dt" sz="half" idx="10"/>
          </p:nvPr>
        </p:nvSpPr>
        <p:spPr/>
        <p:txBody>
          <a:bodyPr/>
          <a:lstStyle/>
          <a:p>
            <a:fld id="{6324BE85-EDDC-4408-95DD-3A4FFE11501D}" type="datetimeFigureOut">
              <a:rPr lang="en-GB" smtClean="0"/>
              <a:t>25/09/2017</a:t>
            </a:fld>
            <a:endParaRPr lang="en-GB"/>
          </a:p>
        </p:txBody>
      </p:sp>
      <p:sp>
        <p:nvSpPr>
          <p:cNvPr id="4" name="Rezervirano mjesto podnožja 3"/>
          <p:cNvSpPr>
            <a:spLocks noGrp="1"/>
          </p:cNvSpPr>
          <p:nvPr>
            <p:ph type="ftr" sz="quarter" idx="11"/>
          </p:nvPr>
        </p:nvSpPr>
        <p:spPr/>
        <p:txBody>
          <a:bodyPr/>
          <a:lstStyle/>
          <a:p>
            <a:endParaRPr lang="en-GB"/>
          </a:p>
        </p:txBody>
      </p:sp>
      <p:sp>
        <p:nvSpPr>
          <p:cNvPr id="5" name="Rezervirano mjesto broja slajda 4"/>
          <p:cNvSpPr>
            <a:spLocks noGrp="1"/>
          </p:cNvSpPr>
          <p:nvPr>
            <p:ph type="sldNum" sz="quarter" idx="12"/>
          </p:nvPr>
        </p:nvSpPr>
        <p:spPr/>
        <p:txBody>
          <a:bodyPr/>
          <a:lstStyle/>
          <a:p>
            <a:fld id="{0766AB9C-E8C8-4EA5-9770-F0CE14CAC5F9}" type="slidenum">
              <a:rPr lang="en-GB" smtClean="0"/>
              <a:t>‹#›</a:t>
            </a:fld>
            <a:endParaRPr lang="en-GB"/>
          </a:p>
        </p:txBody>
      </p:sp>
    </p:spTree>
    <p:extLst>
      <p:ext uri="{BB962C8B-B14F-4D97-AF65-F5344CB8AC3E}">
        <p14:creationId xmlns:p14="http://schemas.microsoft.com/office/powerpoint/2010/main" val="2044220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6324BE85-EDDC-4408-95DD-3A4FFE11501D}" type="datetimeFigureOut">
              <a:rPr lang="en-GB" smtClean="0"/>
              <a:t>25/09/2017</a:t>
            </a:fld>
            <a:endParaRPr lang="en-GB"/>
          </a:p>
        </p:txBody>
      </p:sp>
      <p:sp>
        <p:nvSpPr>
          <p:cNvPr id="3" name="Rezervirano mjesto podnožja 2"/>
          <p:cNvSpPr>
            <a:spLocks noGrp="1"/>
          </p:cNvSpPr>
          <p:nvPr>
            <p:ph type="ftr" sz="quarter" idx="11"/>
          </p:nvPr>
        </p:nvSpPr>
        <p:spPr/>
        <p:txBody>
          <a:bodyPr/>
          <a:lstStyle/>
          <a:p>
            <a:endParaRPr lang="en-GB"/>
          </a:p>
        </p:txBody>
      </p:sp>
      <p:sp>
        <p:nvSpPr>
          <p:cNvPr id="4" name="Rezervirano mjesto broja slajda 3"/>
          <p:cNvSpPr>
            <a:spLocks noGrp="1"/>
          </p:cNvSpPr>
          <p:nvPr>
            <p:ph type="sldNum" sz="quarter" idx="12"/>
          </p:nvPr>
        </p:nvSpPr>
        <p:spPr/>
        <p:txBody>
          <a:bodyPr/>
          <a:lstStyle/>
          <a:p>
            <a:fld id="{0766AB9C-E8C8-4EA5-9770-F0CE14CAC5F9}" type="slidenum">
              <a:rPr lang="en-GB" smtClean="0"/>
              <a:t>‹#›</a:t>
            </a:fld>
            <a:endParaRPr lang="en-GB"/>
          </a:p>
        </p:txBody>
      </p:sp>
    </p:spTree>
    <p:extLst>
      <p:ext uri="{BB962C8B-B14F-4D97-AF65-F5344CB8AC3E}">
        <p14:creationId xmlns:p14="http://schemas.microsoft.com/office/powerpoint/2010/main" val="56507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smtClean="0"/>
              <a:t>Uredite stil naslova matrice</a:t>
            </a:r>
            <a:endParaRPr lang="en-GB"/>
          </a:p>
        </p:txBody>
      </p:sp>
      <p:sp>
        <p:nvSpPr>
          <p:cNvPr id="3" name="Rezervirano mjesto sadržaja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GB"/>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6324BE85-EDDC-4408-95DD-3A4FFE11501D}" type="datetimeFigureOut">
              <a:rPr lang="en-GB" smtClean="0"/>
              <a:t>25/09/2017</a:t>
            </a:fld>
            <a:endParaRPr lang="en-GB"/>
          </a:p>
        </p:txBody>
      </p:sp>
      <p:sp>
        <p:nvSpPr>
          <p:cNvPr id="6" name="Rezervirano mjesto podnožja 5"/>
          <p:cNvSpPr>
            <a:spLocks noGrp="1"/>
          </p:cNvSpPr>
          <p:nvPr>
            <p:ph type="ftr" sz="quarter" idx="11"/>
          </p:nvPr>
        </p:nvSpPr>
        <p:spPr/>
        <p:txBody>
          <a:bodyPr/>
          <a:lstStyle/>
          <a:p>
            <a:endParaRPr lang="en-GB"/>
          </a:p>
        </p:txBody>
      </p:sp>
      <p:sp>
        <p:nvSpPr>
          <p:cNvPr id="7" name="Rezervirano mjesto broja slajda 6"/>
          <p:cNvSpPr>
            <a:spLocks noGrp="1"/>
          </p:cNvSpPr>
          <p:nvPr>
            <p:ph type="sldNum" sz="quarter" idx="12"/>
          </p:nvPr>
        </p:nvSpPr>
        <p:spPr/>
        <p:txBody>
          <a:bodyPr/>
          <a:lstStyle/>
          <a:p>
            <a:fld id="{0766AB9C-E8C8-4EA5-9770-F0CE14CAC5F9}" type="slidenum">
              <a:rPr lang="en-GB" smtClean="0"/>
              <a:t>‹#›</a:t>
            </a:fld>
            <a:endParaRPr lang="en-GB"/>
          </a:p>
        </p:txBody>
      </p:sp>
    </p:spTree>
    <p:extLst>
      <p:ext uri="{BB962C8B-B14F-4D97-AF65-F5344CB8AC3E}">
        <p14:creationId xmlns:p14="http://schemas.microsoft.com/office/powerpoint/2010/main" val="2657067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smtClean="0"/>
              <a:t>Uredite stil naslova matrice</a:t>
            </a:r>
            <a:endParaRPr lang="en-GB"/>
          </a:p>
        </p:txBody>
      </p:sp>
      <p:sp>
        <p:nvSpPr>
          <p:cNvPr id="3" name="Rezervirano mjesto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fld id="{6324BE85-EDDC-4408-95DD-3A4FFE11501D}" type="datetimeFigureOut">
              <a:rPr lang="en-GB" smtClean="0"/>
              <a:t>25/09/2017</a:t>
            </a:fld>
            <a:endParaRPr lang="en-GB"/>
          </a:p>
        </p:txBody>
      </p:sp>
      <p:sp>
        <p:nvSpPr>
          <p:cNvPr id="6" name="Rezervirano mjesto podnožja 5"/>
          <p:cNvSpPr>
            <a:spLocks noGrp="1"/>
          </p:cNvSpPr>
          <p:nvPr>
            <p:ph type="ftr" sz="quarter" idx="11"/>
          </p:nvPr>
        </p:nvSpPr>
        <p:spPr/>
        <p:txBody>
          <a:bodyPr/>
          <a:lstStyle/>
          <a:p>
            <a:endParaRPr lang="en-GB"/>
          </a:p>
        </p:txBody>
      </p:sp>
      <p:sp>
        <p:nvSpPr>
          <p:cNvPr id="7" name="Rezervirano mjesto broja slajda 6"/>
          <p:cNvSpPr>
            <a:spLocks noGrp="1"/>
          </p:cNvSpPr>
          <p:nvPr>
            <p:ph type="sldNum" sz="quarter" idx="12"/>
          </p:nvPr>
        </p:nvSpPr>
        <p:spPr/>
        <p:txBody>
          <a:bodyPr/>
          <a:lstStyle/>
          <a:p>
            <a:fld id="{0766AB9C-E8C8-4EA5-9770-F0CE14CAC5F9}" type="slidenum">
              <a:rPr lang="en-GB" smtClean="0"/>
              <a:t>‹#›</a:t>
            </a:fld>
            <a:endParaRPr lang="en-GB"/>
          </a:p>
        </p:txBody>
      </p:sp>
    </p:spTree>
    <p:extLst>
      <p:ext uri="{BB962C8B-B14F-4D97-AF65-F5344CB8AC3E}">
        <p14:creationId xmlns:p14="http://schemas.microsoft.com/office/powerpoint/2010/main" val="1425046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smtClean="0"/>
              <a:t>Uredite stil naslova matrice</a:t>
            </a:r>
            <a:endParaRPr lang="en-GB"/>
          </a:p>
        </p:txBody>
      </p:sp>
      <p:sp>
        <p:nvSpPr>
          <p:cNvPr id="3" name="Rezervirano mjesto tekst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GB"/>
          </a:p>
        </p:txBody>
      </p:sp>
      <p:sp>
        <p:nvSpPr>
          <p:cNvPr id="4" name="Rezervirano mjesto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24BE85-EDDC-4408-95DD-3A4FFE11501D}" type="datetimeFigureOut">
              <a:rPr lang="en-GB" smtClean="0"/>
              <a:t>25/09/2017</a:t>
            </a:fld>
            <a:endParaRPr lang="en-GB"/>
          </a:p>
        </p:txBody>
      </p:sp>
      <p:sp>
        <p:nvSpPr>
          <p:cNvPr id="5" name="Rezervirano mjesto podnožj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Rezervirano mjesto broja slajd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66AB9C-E8C8-4EA5-9770-F0CE14CAC5F9}" type="slidenum">
              <a:rPr lang="en-GB" smtClean="0"/>
              <a:t>‹#›</a:t>
            </a:fld>
            <a:endParaRPr lang="en-GB"/>
          </a:p>
        </p:txBody>
      </p:sp>
    </p:spTree>
    <p:extLst>
      <p:ext uri="{BB962C8B-B14F-4D97-AF65-F5344CB8AC3E}">
        <p14:creationId xmlns:p14="http://schemas.microsoft.com/office/powerpoint/2010/main" val="3638172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famres.erf.hr/hr/"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famres.erf.hr/en/"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9.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famres.erf.hr/hr/"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http://www.famres.erf.hr/en/"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9635" y="2782857"/>
            <a:ext cx="9144000" cy="1236927"/>
          </a:xfrm>
          <a:solidFill>
            <a:schemeClr val="accent1">
              <a:lumMod val="20000"/>
              <a:lumOff val="80000"/>
            </a:schemeClr>
          </a:solidFill>
        </p:spPr>
        <p:txBody>
          <a:bodyPr>
            <a:normAutofit fontScale="90000"/>
          </a:bodyPr>
          <a:lstStyle/>
          <a:p>
            <a:r>
              <a:rPr lang="hr-HR" sz="4400" dirty="0" smtClean="0"/>
              <a:t/>
            </a:r>
            <a:br>
              <a:rPr lang="hr-HR" sz="4400" dirty="0" smtClean="0"/>
            </a:br>
            <a:r>
              <a:rPr lang="en-US" sz="4400" b="1" dirty="0" smtClean="0">
                <a:solidFill>
                  <a:schemeClr val="accent1">
                    <a:lumMod val="50000"/>
                  </a:schemeClr>
                </a:solidFill>
              </a:rPr>
              <a:t/>
            </a:r>
            <a:br>
              <a:rPr lang="en-US" sz="4400" b="1" dirty="0" smtClean="0">
                <a:solidFill>
                  <a:schemeClr val="accent1">
                    <a:lumMod val="50000"/>
                  </a:schemeClr>
                </a:solidFill>
              </a:rPr>
            </a:br>
            <a:r>
              <a:rPr lang="hr-HR" sz="2200" b="1" dirty="0" smtClean="0">
                <a:solidFill>
                  <a:schemeClr val="accent1">
                    <a:lumMod val="50000"/>
                  </a:schemeClr>
                </a:solidFill>
              </a:rPr>
              <a:t/>
            </a:r>
            <a:br>
              <a:rPr lang="hr-HR" sz="2200" b="1" dirty="0" smtClean="0">
                <a:solidFill>
                  <a:schemeClr val="accent1">
                    <a:lumMod val="50000"/>
                  </a:schemeClr>
                </a:solidFill>
              </a:rPr>
            </a:br>
            <a:r>
              <a:rPr lang="en-US" sz="4400" b="1" dirty="0" smtClean="0">
                <a:solidFill>
                  <a:schemeClr val="accent1">
                    <a:lumMod val="50000"/>
                  </a:schemeClr>
                </a:solidFill>
              </a:rPr>
              <a:t/>
            </a:r>
            <a:br>
              <a:rPr lang="en-US" sz="4400" b="1" dirty="0" smtClean="0">
                <a:solidFill>
                  <a:schemeClr val="accent1">
                    <a:lumMod val="50000"/>
                  </a:schemeClr>
                </a:solidFill>
              </a:rPr>
            </a:br>
            <a:r>
              <a:rPr lang="en-US" sz="4400" b="1" dirty="0" smtClean="0">
                <a:solidFill>
                  <a:schemeClr val="accent1">
                    <a:lumMod val="50000"/>
                  </a:schemeClr>
                </a:solidFill>
              </a:rPr>
              <a:t>symposium</a:t>
            </a:r>
            <a:br>
              <a:rPr lang="en-US" sz="4400" b="1" dirty="0" smtClean="0">
                <a:solidFill>
                  <a:schemeClr val="accent1">
                    <a:lumMod val="50000"/>
                  </a:schemeClr>
                </a:solidFill>
              </a:rPr>
            </a:br>
            <a:r>
              <a:rPr lang="en-US" sz="4400" b="1" dirty="0" smtClean="0">
                <a:solidFill>
                  <a:schemeClr val="accent1">
                    <a:lumMod val="50000"/>
                  </a:schemeClr>
                </a:solidFill>
              </a:rPr>
              <a:t>Challenges of studying families at risk</a:t>
            </a:r>
            <a:endParaRPr lang="en-US" sz="4400" b="1" dirty="0">
              <a:solidFill>
                <a:schemeClr val="accent1">
                  <a:lumMod val="50000"/>
                </a:schemeClr>
              </a:solidFill>
            </a:endParaRPr>
          </a:p>
        </p:txBody>
      </p:sp>
      <p:sp>
        <p:nvSpPr>
          <p:cNvPr id="3" name="Subtitle 2"/>
          <p:cNvSpPr>
            <a:spLocks noGrp="1"/>
          </p:cNvSpPr>
          <p:nvPr>
            <p:ph type="subTitle" idx="1"/>
          </p:nvPr>
        </p:nvSpPr>
        <p:spPr>
          <a:xfrm>
            <a:off x="1596280" y="5436291"/>
            <a:ext cx="9144000" cy="1008897"/>
          </a:xfrm>
        </p:spPr>
        <p:txBody>
          <a:bodyPr>
            <a:noAutofit/>
          </a:bodyPr>
          <a:lstStyle/>
          <a:p>
            <a:pPr>
              <a:spcBef>
                <a:spcPts val="0"/>
              </a:spcBef>
            </a:pPr>
            <a:r>
              <a:rPr lang="hr-HR" sz="1600" dirty="0" err="1" smtClean="0">
                <a:solidFill>
                  <a:schemeClr val="accent1">
                    <a:lumMod val="50000"/>
                  </a:schemeClr>
                </a:solidFill>
              </a:rPr>
              <a:t>FamResPlan</a:t>
            </a:r>
            <a:r>
              <a:rPr lang="hr-HR" sz="1600" dirty="0" smtClean="0">
                <a:solidFill>
                  <a:schemeClr val="accent1">
                    <a:lumMod val="50000"/>
                  </a:schemeClr>
                </a:solidFill>
              </a:rPr>
              <a:t> </a:t>
            </a:r>
            <a:r>
              <a:rPr lang="hr-HR" sz="1600" dirty="0" err="1" smtClean="0">
                <a:solidFill>
                  <a:schemeClr val="accent1">
                    <a:lumMod val="50000"/>
                  </a:schemeClr>
                </a:solidFill>
              </a:rPr>
              <a:t>team</a:t>
            </a:r>
            <a:endParaRPr lang="hr-HR" sz="1600" dirty="0" smtClean="0">
              <a:solidFill>
                <a:schemeClr val="accent1">
                  <a:lumMod val="50000"/>
                </a:schemeClr>
              </a:solidFill>
            </a:endParaRPr>
          </a:p>
          <a:p>
            <a:pPr>
              <a:spcBef>
                <a:spcPts val="0"/>
              </a:spcBef>
            </a:pPr>
            <a:endParaRPr lang="hr-HR" sz="1600" dirty="0">
              <a:solidFill>
                <a:schemeClr val="accent1">
                  <a:lumMod val="50000"/>
                </a:schemeClr>
              </a:solidFill>
            </a:endParaRPr>
          </a:p>
          <a:p>
            <a:pPr>
              <a:spcBef>
                <a:spcPts val="0"/>
              </a:spcBef>
            </a:pPr>
            <a:r>
              <a:rPr lang="en-US" sz="1600" dirty="0">
                <a:solidFill>
                  <a:schemeClr val="accent1">
                    <a:lumMod val="50000"/>
                  </a:schemeClr>
                </a:solidFill>
              </a:rPr>
              <a:t>Faculty of Education and Rehabilitation Sciences</a:t>
            </a:r>
          </a:p>
          <a:p>
            <a:pPr>
              <a:spcBef>
                <a:spcPts val="0"/>
              </a:spcBef>
            </a:pPr>
            <a:r>
              <a:rPr lang="en-US" sz="1600" dirty="0">
                <a:solidFill>
                  <a:schemeClr val="accent1">
                    <a:lumMod val="50000"/>
                  </a:schemeClr>
                </a:solidFill>
              </a:rPr>
              <a:t>University of </a:t>
            </a:r>
            <a:r>
              <a:rPr lang="en-US" sz="1600" dirty="0" err="1">
                <a:solidFill>
                  <a:schemeClr val="accent1">
                    <a:lumMod val="50000"/>
                  </a:schemeClr>
                </a:solidFill>
              </a:rPr>
              <a:t>Za</a:t>
            </a:r>
            <a:r>
              <a:rPr lang="hr-HR" sz="1600" dirty="0" err="1">
                <a:solidFill>
                  <a:schemeClr val="accent1">
                    <a:lumMod val="50000"/>
                  </a:schemeClr>
                </a:solidFill>
              </a:rPr>
              <a:t>greb</a:t>
            </a:r>
            <a:r>
              <a:rPr lang="hr-HR" sz="1600" dirty="0">
                <a:solidFill>
                  <a:schemeClr val="accent1">
                    <a:lumMod val="50000"/>
                  </a:schemeClr>
                </a:solidFill>
              </a:rPr>
              <a:t>, Croatia</a:t>
            </a:r>
          </a:p>
        </p:txBody>
      </p:sp>
      <p:pic>
        <p:nvPicPr>
          <p:cNvPr id="5" name="Picture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96280" y="323352"/>
            <a:ext cx="1216703" cy="690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ttp://www.satgeo.geof.unizg.hr/images/logo_sveucilist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1296" y="268600"/>
            <a:ext cx="798581" cy="79993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5"/>
          <a:stretch>
            <a:fillRect/>
          </a:stretch>
        </p:blipFill>
        <p:spPr>
          <a:xfrm>
            <a:off x="9966471" y="263968"/>
            <a:ext cx="840987" cy="804567"/>
          </a:xfrm>
          <a:prstGeom prst="rect">
            <a:avLst/>
          </a:prstGeom>
        </p:spPr>
      </p:pic>
      <p:pic>
        <p:nvPicPr>
          <p:cNvPr id="7" name="Bild 19"/>
          <p:cNvPicPr/>
          <p:nvPr/>
        </p:nvPicPr>
        <p:blipFill>
          <a:blip r:embed="rId6">
            <a:extLst>
              <a:ext uri="{28A0092B-C50C-407E-A947-70E740481C1C}">
                <a14:useLocalDpi xmlns:a14="http://schemas.microsoft.com/office/drawing/2010/main" val="0"/>
              </a:ext>
            </a:extLst>
          </a:blip>
          <a:srcRect/>
          <a:stretch>
            <a:fillRect/>
          </a:stretch>
        </p:blipFill>
        <p:spPr bwMode="auto">
          <a:xfrm>
            <a:off x="10893635" y="554184"/>
            <a:ext cx="862507" cy="551090"/>
          </a:xfrm>
          <a:prstGeom prst="rect">
            <a:avLst/>
          </a:prstGeom>
          <a:noFill/>
          <a:ln>
            <a:noFill/>
          </a:ln>
          <a:extLst>
            <a:ext uri="{FAA26D3D-D897-4be2-8F04-BA451C77F1D7}">
              <ma14:placeholderFlag xmlns:lc="http://schemas.openxmlformats.org/drawingml/2006/lockedCanvas" xmlns:ma14="http://schemas.microsoft.com/office/mac/drawingml/2011/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pic>
      <p:sp>
        <p:nvSpPr>
          <p:cNvPr id="6" name="TextBox 5"/>
          <p:cNvSpPr txBox="1"/>
          <p:nvPr/>
        </p:nvSpPr>
        <p:spPr>
          <a:xfrm>
            <a:off x="3129473" y="274277"/>
            <a:ext cx="6384324" cy="830997"/>
          </a:xfrm>
          <a:prstGeom prst="rect">
            <a:avLst/>
          </a:prstGeom>
          <a:noFill/>
        </p:spPr>
        <p:txBody>
          <a:bodyPr wrap="square" rtlCol="0">
            <a:spAutoFit/>
          </a:bodyPr>
          <a:lstStyle/>
          <a:p>
            <a:pPr algn="ctr"/>
            <a:r>
              <a:rPr lang="hr-HR" sz="1600" dirty="0" smtClean="0">
                <a:solidFill>
                  <a:schemeClr val="accent1">
                    <a:lumMod val="50000"/>
                  </a:schemeClr>
                </a:solidFill>
              </a:rPr>
              <a:t>ERFCON2017</a:t>
            </a:r>
          </a:p>
          <a:p>
            <a:pPr algn="ctr"/>
            <a:r>
              <a:rPr lang="en-US" sz="1600" dirty="0" smtClean="0">
                <a:solidFill>
                  <a:schemeClr val="accent1">
                    <a:lumMod val="50000"/>
                  </a:schemeClr>
                </a:solidFill>
              </a:rPr>
              <a:t>May </a:t>
            </a:r>
            <a:r>
              <a:rPr lang="en-US" sz="1600" dirty="0">
                <a:solidFill>
                  <a:schemeClr val="accent1">
                    <a:lumMod val="50000"/>
                  </a:schemeClr>
                </a:solidFill>
              </a:rPr>
              <a:t>17 </a:t>
            </a:r>
            <a:r>
              <a:rPr lang="hr-HR" sz="1600" dirty="0">
                <a:solidFill>
                  <a:schemeClr val="accent1">
                    <a:lumMod val="50000"/>
                  </a:schemeClr>
                </a:solidFill>
              </a:rPr>
              <a:t>-</a:t>
            </a:r>
            <a:r>
              <a:rPr lang="en-US" sz="1600" dirty="0" smtClean="0">
                <a:solidFill>
                  <a:schemeClr val="accent1">
                    <a:lumMod val="50000"/>
                  </a:schemeClr>
                </a:solidFill>
              </a:rPr>
              <a:t> </a:t>
            </a:r>
            <a:r>
              <a:rPr lang="en-US" sz="1600" dirty="0">
                <a:solidFill>
                  <a:schemeClr val="accent1">
                    <a:lumMod val="50000"/>
                  </a:schemeClr>
                </a:solidFill>
              </a:rPr>
              <a:t>19, </a:t>
            </a:r>
            <a:r>
              <a:rPr lang="en-US" sz="1600" dirty="0" smtClean="0">
                <a:solidFill>
                  <a:schemeClr val="accent1">
                    <a:lumMod val="50000"/>
                  </a:schemeClr>
                </a:solidFill>
              </a:rPr>
              <a:t>2017</a:t>
            </a:r>
            <a:endParaRPr lang="hr-HR" sz="1600" dirty="0">
              <a:solidFill>
                <a:schemeClr val="accent1">
                  <a:lumMod val="50000"/>
                </a:schemeClr>
              </a:solidFill>
            </a:endParaRPr>
          </a:p>
          <a:p>
            <a:pPr algn="ctr"/>
            <a:r>
              <a:rPr lang="hr-HR" sz="1600" dirty="0" smtClean="0">
                <a:solidFill>
                  <a:schemeClr val="accent1">
                    <a:lumMod val="50000"/>
                  </a:schemeClr>
                </a:solidFill>
              </a:rPr>
              <a:t>Zagreb, Croatia</a:t>
            </a:r>
            <a:endParaRPr lang="en-US" sz="1600" dirty="0">
              <a:solidFill>
                <a:schemeClr val="accent1">
                  <a:lumMod val="50000"/>
                </a:schemeClr>
              </a:solidFill>
            </a:endParaRPr>
          </a:p>
        </p:txBody>
      </p:sp>
      <p:sp>
        <p:nvSpPr>
          <p:cNvPr id="9" name="Title 1"/>
          <p:cNvSpPr txBox="1">
            <a:spLocks/>
          </p:cNvSpPr>
          <p:nvPr/>
        </p:nvSpPr>
        <p:spPr>
          <a:xfrm>
            <a:off x="1749635" y="2352446"/>
            <a:ext cx="9144000" cy="3018659"/>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hr-HR" sz="4400" dirty="0" smtClean="0"/>
              <a:t/>
            </a:r>
            <a:br>
              <a:rPr lang="hr-HR" sz="4400" dirty="0" smtClean="0"/>
            </a:br>
            <a:r>
              <a:rPr lang="en-US" sz="4400" b="1" dirty="0" smtClean="0">
                <a:solidFill>
                  <a:schemeClr val="accent1">
                    <a:lumMod val="50000"/>
                  </a:schemeClr>
                </a:solidFill>
              </a:rPr>
              <a:t/>
            </a:r>
            <a:br>
              <a:rPr lang="en-US" sz="4400" b="1" dirty="0" smtClean="0">
                <a:solidFill>
                  <a:schemeClr val="accent1">
                    <a:lumMod val="50000"/>
                  </a:schemeClr>
                </a:solidFill>
              </a:rPr>
            </a:br>
            <a:endParaRPr lang="en-US" sz="4400" b="1" dirty="0">
              <a:solidFill>
                <a:schemeClr val="accent1">
                  <a:lumMod val="50000"/>
                </a:schemeClr>
              </a:solidFill>
            </a:endParaRPr>
          </a:p>
        </p:txBody>
      </p:sp>
    </p:spTree>
    <p:extLst>
      <p:ext uri="{BB962C8B-B14F-4D97-AF65-F5344CB8AC3E}">
        <p14:creationId xmlns:p14="http://schemas.microsoft.com/office/powerpoint/2010/main" val="16614363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lumMod val="50000"/>
                  </a:schemeClr>
                </a:solidFill>
              </a:rPr>
              <a:t>Starting point</a:t>
            </a:r>
            <a:r>
              <a:rPr lang="hr-HR" b="1" dirty="0">
                <a:solidFill>
                  <a:schemeClr val="accent1">
                    <a:lumMod val="50000"/>
                  </a:schemeClr>
                </a:solidFill>
              </a:rPr>
              <a:t>s</a:t>
            </a:r>
            <a:endParaRPr lang="en-US" b="1" dirty="0">
              <a:solidFill>
                <a:schemeClr val="accent1">
                  <a:lumMod val="50000"/>
                </a:schemeClr>
              </a:solidFill>
            </a:endParaRPr>
          </a:p>
        </p:txBody>
      </p:sp>
      <p:sp>
        <p:nvSpPr>
          <p:cNvPr id="3" name="Content Placeholder 2"/>
          <p:cNvSpPr>
            <a:spLocks noGrp="1"/>
          </p:cNvSpPr>
          <p:nvPr>
            <p:ph idx="1"/>
          </p:nvPr>
        </p:nvSpPr>
        <p:spPr/>
        <p:txBody>
          <a:bodyPr>
            <a:noAutofit/>
          </a:bodyPr>
          <a:lstStyle/>
          <a:p>
            <a:pPr>
              <a:buFont typeface="Wingdings" panose="05000000000000000000" pitchFamily="2" charset="2"/>
              <a:buChar char="§"/>
            </a:pPr>
            <a:r>
              <a:rPr lang="en-US" sz="2400" dirty="0" smtClean="0">
                <a:solidFill>
                  <a:schemeClr val="accent1">
                    <a:lumMod val="50000"/>
                  </a:schemeClr>
                </a:solidFill>
              </a:rPr>
              <a:t>increased focus on researching and understanding families and family problems (</a:t>
            </a:r>
            <a:r>
              <a:rPr lang="en-US" sz="2400" dirty="0" err="1" smtClean="0">
                <a:solidFill>
                  <a:schemeClr val="accent1">
                    <a:lumMod val="50000"/>
                  </a:schemeClr>
                </a:solidFill>
              </a:rPr>
              <a:t>Gudbrandsson</a:t>
            </a:r>
            <a:r>
              <a:rPr lang="en-US" sz="2400" dirty="0" smtClean="0">
                <a:solidFill>
                  <a:schemeClr val="accent1">
                    <a:lumMod val="50000"/>
                  </a:schemeClr>
                </a:solidFill>
              </a:rPr>
              <a:t>, 2006)</a:t>
            </a:r>
            <a:endParaRPr lang="hr-HR" sz="2400" dirty="0" smtClean="0">
              <a:solidFill>
                <a:schemeClr val="accent1">
                  <a:lumMod val="50000"/>
                </a:schemeClr>
              </a:solidFill>
            </a:endParaRPr>
          </a:p>
          <a:p>
            <a:pPr lvl="1">
              <a:buFont typeface="Wingdings" panose="05000000000000000000" pitchFamily="2" charset="2"/>
              <a:buChar char="§"/>
            </a:pPr>
            <a:r>
              <a:rPr lang="en-US" sz="2000" dirty="0" smtClean="0">
                <a:solidFill>
                  <a:schemeClr val="accent1">
                    <a:lumMod val="50000"/>
                  </a:schemeClr>
                </a:solidFill>
              </a:rPr>
              <a:t>conducting action and evaluation studies aimed at creation and evaluation of intervention/services aimed at developmental needs and children’s’ rights protection and exercise (Draft National Strategy for Children’s Rights in the Republic of Croatia from 2014 to 2020, measure 1.4.).</a:t>
            </a:r>
          </a:p>
          <a:p>
            <a:endParaRPr lang="en-US" sz="2400" dirty="0"/>
          </a:p>
        </p:txBody>
      </p:sp>
    </p:spTree>
    <p:extLst>
      <p:ext uri="{BB962C8B-B14F-4D97-AF65-F5344CB8AC3E}">
        <p14:creationId xmlns:p14="http://schemas.microsoft.com/office/powerpoint/2010/main" val="4272866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lumMod val="50000"/>
                  </a:schemeClr>
                </a:solidFill>
              </a:rPr>
              <a:t>Arising questions</a:t>
            </a:r>
          </a:p>
        </p:txBody>
      </p:sp>
      <p:sp>
        <p:nvSpPr>
          <p:cNvPr id="3" name="Content Placeholder 2"/>
          <p:cNvSpPr>
            <a:spLocks noGrp="1"/>
          </p:cNvSpPr>
          <p:nvPr>
            <p:ph idx="1"/>
          </p:nvPr>
        </p:nvSpPr>
        <p:spPr/>
        <p:txBody>
          <a:bodyPr>
            <a:noAutofit/>
          </a:bodyPr>
          <a:lstStyle/>
          <a:p>
            <a:pPr>
              <a:lnSpc>
                <a:spcPct val="110000"/>
              </a:lnSpc>
              <a:buFont typeface="Wingdings" panose="05000000000000000000" pitchFamily="2" charset="2"/>
              <a:buChar char="§"/>
            </a:pPr>
            <a:r>
              <a:rPr lang="en-US" sz="2400" dirty="0" smtClean="0">
                <a:solidFill>
                  <a:schemeClr val="accent1">
                    <a:lumMod val="50000"/>
                  </a:schemeClr>
                </a:solidFill>
              </a:rPr>
              <a:t>How </a:t>
            </a:r>
            <a:r>
              <a:rPr lang="en-US" sz="2400" b="1" dirty="0">
                <a:solidFill>
                  <a:schemeClr val="accent1">
                    <a:lumMod val="50000"/>
                  </a:schemeClr>
                </a:solidFill>
              </a:rPr>
              <a:t>to use </a:t>
            </a:r>
            <a:r>
              <a:rPr lang="en-US" sz="2400" b="1" dirty="0" smtClean="0">
                <a:solidFill>
                  <a:schemeClr val="accent1">
                    <a:lumMod val="50000"/>
                  </a:schemeClr>
                </a:solidFill>
              </a:rPr>
              <a:t>the existing body of knowledge </a:t>
            </a:r>
            <a:r>
              <a:rPr lang="en-US" sz="2400" dirty="0" smtClean="0">
                <a:solidFill>
                  <a:schemeClr val="accent1">
                    <a:lumMod val="50000"/>
                  </a:schemeClr>
                </a:solidFill>
              </a:rPr>
              <a:t>on the population characteristics and the intervention system</a:t>
            </a:r>
            <a:r>
              <a:rPr lang="en-US" sz="2400" b="1" dirty="0" smtClean="0">
                <a:solidFill>
                  <a:schemeClr val="accent1">
                    <a:lumMod val="50000"/>
                  </a:schemeClr>
                </a:solidFill>
              </a:rPr>
              <a:t> in order to improve the system</a:t>
            </a:r>
            <a:r>
              <a:rPr lang="en-US" sz="2400" dirty="0" smtClean="0">
                <a:solidFill>
                  <a:schemeClr val="accent1">
                    <a:lumMod val="50000"/>
                  </a:schemeClr>
                </a:solidFill>
              </a:rPr>
              <a:t>?</a:t>
            </a:r>
          </a:p>
          <a:p>
            <a:pPr>
              <a:lnSpc>
                <a:spcPct val="110000"/>
              </a:lnSpc>
              <a:buFont typeface="Wingdings" panose="05000000000000000000" pitchFamily="2" charset="2"/>
              <a:buChar char="§"/>
            </a:pPr>
            <a:r>
              <a:rPr lang="en-US" sz="2400" dirty="0" smtClean="0">
                <a:solidFill>
                  <a:schemeClr val="accent1">
                    <a:lumMod val="50000"/>
                  </a:schemeClr>
                </a:solidFill>
              </a:rPr>
              <a:t>How </a:t>
            </a:r>
            <a:r>
              <a:rPr lang="en-US" sz="2400" b="1" dirty="0" smtClean="0">
                <a:solidFill>
                  <a:schemeClr val="accent1">
                    <a:lumMod val="50000"/>
                  </a:schemeClr>
                </a:solidFill>
              </a:rPr>
              <a:t>to broaden the knowledge </a:t>
            </a:r>
            <a:r>
              <a:rPr lang="en-US" sz="2400" dirty="0" smtClean="0">
                <a:solidFill>
                  <a:schemeClr val="accent1">
                    <a:lumMod val="50000"/>
                  </a:schemeClr>
                </a:solidFill>
              </a:rPr>
              <a:t>on those characteristics of individuals and families at risk which are of key significance for the realization of different types and levels of interventions?</a:t>
            </a:r>
          </a:p>
          <a:p>
            <a:pPr>
              <a:lnSpc>
                <a:spcPct val="110000"/>
              </a:lnSpc>
              <a:buFont typeface="Wingdings" panose="05000000000000000000" pitchFamily="2" charset="2"/>
              <a:buChar char="§"/>
            </a:pPr>
            <a:r>
              <a:rPr lang="en-US" sz="2400" dirty="0" smtClean="0">
                <a:solidFill>
                  <a:schemeClr val="accent1">
                    <a:lumMod val="50000"/>
                  </a:schemeClr>
                </a:solidFill>
              </a:rPr>
              <a:t>How </a:t>
            </a:r>
            <a:r>
              <a:rPr lang="en-US" sz="2400" b="1" dirty="0" smtClean="0">
                <a:solidFill>
                  <a:schemeClr val="accent1">
                    <a:lumMod val="50000"/>
                  </a:schemeClr>
                </a:solidFill>
              </a:rPr>
              <a:t>to develop an intervention that will meet the needs </a:t>
            </a:r>
            <a:r>
              <a:rPr lang="en-US" sz="2400" dirty="0" smtClean="0">
                <a:solidFill>
                  <a:schemeClr val="accent1">
                    <a:lumMod val="50000"/>
                  </a:schemeClr>
                </a:solidFill>
              </a:rPr>
              <a:t>of target population in different areas of life and how </a:t>
            </a:r>
            <a:r>
              <a:rPr lang="en-US" sz="2400" b="1" dirty="0" smtClean="0">
                <a:solidFill>
                  <a:schemeClr val="accent1">
                    <a:lumMod val="50000"/>
                  </a:schemeClr>
                </a:solidFill>
              </a:rPr>
              <a:t>to ensure inclusion/participation of all significant stakeholders </a:t>
            </a:r>
            <a:r>
              <a:rPr lang="en-US" sz="2400" dirty="0" smtClean="0">
                <a:solidFill>
                  <a:schemeClr val="accent1">
                    <a:lumMod val="50000"/>
                  </a:schemeClr>
                </a:solidFill>
              </a:rPr>
              <a:t>(family, education system, community, different sectors)? </a:t>
            </a:r>
          </a:p>
          <a:p>
            <a:pPr>
              <a:lnSpc>
                <a:spcPct val="110000"/>
              </a:lnSpc>
              <a:buFont typeface="Wingdings" panose="05000000000000000000" pitchFamily="2" charset="2"/>
              <a:buChar char="§"/>
            </a:pPr>
            <a:r>
              <a:rPr lang="en-US" sz="2400" dirty="0" smtClean="0">
                <a:solidFill>
                  <a:schemeClr val="accent1">
                    <a:lumMod val="50000"/>
                  </a:schemeClr>
                </a:solidFill>
              </a:rPr>
              <a:t>How to </a:t>
            </a:r>
            <a:r>
              <a:rPr lang="en-US" sz="2400" b="1" dirty="0" smtClean="0">
                <a:solidFill>
                  <a:schemeClr val="accent1">
                    <a:lumMod val="50000"/>
                  </a:schemeClr>
                </a:solidFill>
              </a:rPr>
              <a:t>research „the private world” </a:t>
            </a:r>
            <a:r>
              <a:rPr lang="en-US" sz="2400" dirty="0" smtClean="0">
                <a:solidFill>
                  <a:schemeClr val="accent1">
                    <a:lumMod val="50000"/>
                  </a:schemeClr>
                </a:solidFill>
              </a:rPr>
              <a:t>of individuals and families </a:t>
            </a:r>
            <a:r>
              <a:rPr lang="en-US" sz="2400" b="1" dirty="0" smtClean="0">
                <a:solidFill>
                  <a:schemeClr val="accent1">
                    <a:lumMod val="50000"/>
                  </a:schemeClr>
                </a:solidFill>
              </a:rPr>
              <a:t>who resist </a:t>
            </a:r>
            <a:r>
              <a:rPr lang="en-US" sz="2400" dirty="0" smtClean="0">
                <a:solidFill>
                  <a:schemeClr val="accent1">
                    <a:lumMod val="50000"/>
                  </a:schemeClr>
                </a:solidFill>
              </a:rPr>
              <a:t>to change and intervention? </a:t>
            </a:r>
          </a:p>
        </p:txBody>
      </p:sp>
    </p:spTree>
    <p:extLst>
      <p:ext uri="{BB962C8B-B14F-4D97-AF65-F5344CB8AC3E}">
        <p14:creationId xmlns:p14="http://schemas.microsoft.com/office/powerpoint/2010/main" val="3432073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lumMod val="50000"/>
                  </a:schemeClr>
                </a:solidFill>
              </a:rPr>
              <a:t>Arising questions</a:t>
            </a:r>
          </a:p>
        </p:txBody>
      </p:sp>
      <p:sp>
        <p:nvSpPr>
          <p:cNvPr id="3" name="Content Placeholder 2"/>
          <p:cNvSpPr>
            <a:spLocks noGrp="1"/>
          </p:cNvSpPr>
          <p:nvPr>
            <p:ph idx="1"/>
          </p:nvPr>
        </p:nvSpPr>
        <p:spPr/>
        <p:txBody>
          <a:bodyPr>
            <a:normAutofit fontScale="92500" lnSpcReduction="20000"/>
          </a:bodyPr>
          <a:lstStyle/>
          <a:p>
            <a:pPr>
              <a:lnSpc>
                <a:spcPct val="100000"/>
              </a:lnSpc>
              <a:buFont typeface="Wingdings" panose="05000000000000000000" pitchFamily="2" charset="2"/>
              <a:buChar char="§"/>
            </a:pPr>
            <a:r>
              <a:rPr lang="en-US" dirty="0" smtClean="0">
                <a:solidFill>
                  <a:schemeClr val="accent1">
                    <a:lumMod val="50000"/>
                  </a:schemeClr>
                </a:solidFill>
              </a:rPr>
              <a:t>How </a:t>
            </a:r>
            <a:r>
              <a:rPr lang="en-US" b="1" dirty="0" smtClean="0">
                <a:solidFill>
                  <a:schemeClr val="accent1">
                    <a:lumMod val="50000"/>
                  </a:schemeClr>
                </a:solidFill>
              </a:rPr>
              <a:t>to integrate and apply</a:t>
            </a:r>
            <a:r>
              <a:rPr lang="en-US" dirty="0" smtClean="0">
                <a:solidFill>
                  <a:schemeClr val="accent1">
                    <a:lumMod val="50000"/>
                  </a:schemeClr>
                </a:solidFill>
              </a:rPr>
              <a:t> quantitative and qualitative data collection </a:t>
            </a:r>
            <a:r>
              <a:rPr lang="en-US" b="1" dirty="0" smtClean="0">
                <a:solidFill>
                  <a:schemeClr val="accent1">
                    <a:lumMod val="50000"/>
                  </a:schemeClr>
                </a:solidFill>
              </a:rPr>
              <a:t>methods</a:t>
            </a:r>
            <a:r>
              <a:rPr lang="en-US" dirty="0" smtClean="0">
                <a:solidFill>
                  <a:schemeClr val="accent1">
                    <a:lumMod val="50000"/>
                  </a:schemeClr>
                </a:solidFill>
              </a:rPr>
              <a:t> for individuals in the family environment?</a:t>
            </a:r>
          </a:p>
          <a:p>
            <a:pPr>
              <a:lnSpc>
                <a:spcPct val="100000"/>
              </a:lnSpc>
              <a:buFont typeface="Wingdings" panose="05000000000000000000" pitchFamily="2" charset="2"/>
              <a:buChar char="§"/>
            </a:pPr>
            <a:r>
              <a:rPr lang="en-US" dirty="0" smtClean="0">
                <a:solidFill>
                  <a:schemeClr val="accent1">
                    <a:lumMod val="50000"/>
                  </a:schemeClr>
                </a:solidFill>
              </a:rPr>
              <a:t>How </a:t>
            </a:r>
            <a:r>
              <a:rPr lang="en-US" b="1" dirty="0" smtClean="0">
                <a:solidFill>
                  <a:schemeClr val="accent1">
                    <a:lumMod val="50000"/>
                  </a:schemeClr>
                </a:solidFill>
              </a:rPr>
              <a:t>to integrate the understanding </a:t>
            </a:r>
            <a:r>
              <a:rPr lang="en-US" dirty="0" smtClean="0">
                <a:solidFill>
                  <a:schemeClr val="accent1">
                    <a:lumMod val="50000"/>
                  </a:schemeClr>
                </a:solidFill>
              </a:rPr>
              <a:t>of populations at risk, interventions and observed phenomena as interdisciplinary and multidisciplinary phenomena?</a:t>
            </a:r>
          </a:p>
          <a:p>
            <a:pPr>
              <a:lnSpc>
                <a:spcPct val="100000"/>
              </a:lnSpc>
              <a:buFont typeface="Wingdings" panose="05000000000000000000" pitchFamily="2" charset="2"/>
              <a:buChar char="§"/>
            </a:pPr>
            <a:r>
              <a:rPr lang="en-US" dirty="0" smtClean="0">
                <a:solidFill>
                  <a:schemeClr val="accent1">
                    <a:lumMod val="50000"/>
                  </a:schemeClr>
                </a:solidFill>
              </a:rPr>
              <a:t>How </a:t>
            </a:r>
            <a:r>
              <a:rPr lang="en-US" b="1" dirty="0" smtClean="0">
                <a:solidFill>
                  <a:schemeClr val="accent1">
                    <a:lumMod val="50000"/>
                  </a:schemeClr>
                </a:solidFill>
              </a:rPr>
              <a:t>to shift the focus </a:t>
            </a:r>
            <a:r>
              <a:rPr lang="en-US" dirty="0" smtClean="0">
                <a:solidFill>
                  <a:schemeClr val="accent1">
                    <a:lumMod val="50000"/>
                  </a:schemeClr>
                </a:solidFill>
              </a:rPr>
              <a:t>from problems to strengths? </a:t>
            </a:r>
          </a:p>
          <a:p>
            <a:pPr>
              <a:lnSpc>
                <a:spcPct val="100000"/>
              </a:lnSpc>
              <a:buFont typeface="Wingdings" panose="05000000000000000000" pitchFamily="2" charset="2"/>
              <a:buChar char="§"/>
            </a:pPr>
            <a:r>
              <a:rPr lang="en-US" dirty="0" smtClean="0">
                <a:solidFill>
                  <a:schemeClr val="accent1">
                    <a:lumMod val="50000"/>
                  </a:schemeClr>
                </a:solidFill>
              </a:rPr>
              <a:t>How </a:t>
            </a:r>
            <a:r>
              <a:rPr lang="en-US" b="1" dirty="0" smtClean="0">
                <a:solidFill>
                  <a:schemeClr val="accent1">
                    <a:lumMod val="50000"/>
                  </a:schemeClr>
                </a:solidFill>
              </a:rPr>
              <a:t>to implement </a:t>
            </a:r>
            <a:r>
              <a:rPr lang="en-US" dirty="0" smtClean="0">
                <a:solidFill>
                  <a:schemeClr val="accent1">
                    <a:lumMod val="50000"/>
                  </a:schemeClr>
                </a:solidFill>
              </a:rPr>
              <a:t>non-discriminating, strength-cent</a:t>
            </a:r>
            <a:r>
              <a:rPr lang="hr-HR" dirty="0" smtClean="0">
                <a:solidFill>
                  <a:schemeClr val="accent1">
                    <a:lumMod val="50000"/>
                  </a:schemeClr>
                </a:solidFill>
              </a:rPr>
              <a:t>e</a:t>
            </a:r>
            <a:r>
              <a:rPr lang="en-US" dirty="0" smtClean="0">
                <a:solidFill>
                  <a:schemeClr val="accent1">
                    <a:lumMod val="50000"/>
                  </a:schemeClr>
                </a:solidFill>
              </a:rPr>
              <a:t>red approaches/interventions and overcome the inequality trend?</a:t>
            </a:r>
          </a:p>
          <a:p>
            <a:pPr>
              <a:lnSpc>
                <a:spcPct val="100000"/>
              </a:lnSpc>
              <a:buFont typeface="Wingdings" panose="05000000000000000000" pitchFamily="2" charset="2"/>
              <a:buChar char="§"/>
            </a:pPr>
            <a:r>
              <a:rPr lang="en-US" dirty="0" smtClean="0">
                <a:solidFill>
                  <a:schemeClr val="accent1">
                    <a:lumMod val="50000"/>
                  </a:schemeClr>
                </a:solidFill>
              </a:rPr>
              <a:t>How do the key ethical issues in conducting research with individuals correspond to </a:t>
            </a:r>
            <a:r>
              <a:rPr lang="en-US" b="1" dirty="0" smtClean="0">
                <a:solidFill>
                  <a:schemeClr val="accent1">
                    <a:lumMod val="50000"/>
                  </a:schemeClr>
                </a:solidFill>
              </a:rPr>
              <a:t>the key ethical issues in conducting research with families in our culture?</a:t>
            </a:r>
            <a:endParaRPr lang="en-US" b="1" dirty="0">
              <a:solidFill>
                <a:schemeClr val="accent1">
                  <a:lumMod val="50000"/>
                </a:schemeClr>
              </a:solidFill>
            </a:endParaRPr>
          </a:p>
        </p:txBody>
      </p:sp>
    </p:spTree>
    <p:extLst>
      <p:ext uri="{BB962C8B-B14F-4D97-AF65-F5344CB8AC3E}">
        <p14:creationId xmlns:p14="http://schemas.microsoft.com/office/powerpoint/2010/main" val="2006396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b="1" dirty="0" err="1">
                <a:solidFill>
                  <a:schemeClr val="accent1">
                    <a:lumMod val="50000"/>
                  </a:schemeClr>
                </a:solidFill>
              </a:rPr>
              <a:t>The</a:t>
            </a:r>
            <a:r>
              <a:rPr lang="hr-HR" b="1" dirty="0">
                <a:solidFill>
                  <a:schemeClr val="accent1">
                    <a:lumMod val="50000"/>
                  </a:schemeClr>
                </a:solidFill>
              </a:rPr>
              <a:t> </a:t>
            </a:r>
            <a:r>
              <a:rPr lang="en-US" b="1" dirty="0">
                <a:solidFill>
                  <a:schemeClr val="accent1">
                    <a:lumMod val="50000"/>
                  </a:schemeClr>
                </a:solidFill>
              </a:rPr>
              <a:t>overall objective of the project</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2400" dirty="0" smtClean="0">
                <a:solidFill>
                  <a:schemeClr val="accent1">
                    <a:lumMod val="50000"/>
                  </a:schemeClr>
                </a:solidFill>
              </a:rPr>
              <a:t>to </a:t>
            </a:r>
            <a:r>
              <a:rPr lang="en-US" sz="2400" dirty="0">
                <a:solidFill>
                  <a:schemeClr val="accent1">
                    <a:lumMod val="50000"/>
                  </a:schemeClr>
                </a:solidFill>
              </a:rPr>
              <a:t>identify characteristics of specific groups of families at risk, </a:t>
            </a:r>
            <a:r>
              <a:rPr lang="en-US" sz="2400" dirty="0" smtClean="0">
                <a:solidFill>
                  <a:schemeClr val="accent1">
                    <a:lumMod val="50000"/>
                  </a:schemeClr>
                </a:solidFill>
              </a:rPr>
              <a:t>their </a:t>
            </a:r>
            <a:r>
              <a:rPr lang="en-US" sz="2400" dirty="0">
                <a:solidFill>
                  <a:schemeClr val="accent1">
                    <a:lumMod val="50000"/>
                  </a:schemeClr>
                </a:solidFill>
              </a:rPr>
              <a:t>resilience, readiness for change and life satisfaction, as a set of new, under-researched </a:t>
            </a:r>
            <a:r>
              <a:rPr lang="en-US" sz="2400" dirty="0" smtClean="0">
                <a:solidFill>
                  <a:schemeClr val="accent1">
                    <a:lumMod val="50000"/>
                  </a:schemeClr>
                </a:solidFill>
              </a:rPr>
              <a:t>processes </a:t>
            </a:r>
            <a:r>
              <a:rPr lang="en-US" sz="2400" dirty="0">
                <a:solidFill>
                  <a:schemeClr val="accent1">
                    <a:lumMod val="50000"/>
                  </a:schemeClr>
                </a:solidFill>
              </a:rPr>
              <a:t>which could be of importance for complex family interventions planning</a:t>
            </a:r>
          </a:p>
          <a:p>
            <a:endParaRPr lang="en-US" dirty="0"/>
          </a:p>
        </p:txBody>
      </p:sp>
    </p:spTree>
    <p:extLst>
      <p:ext uri="{BB962C8B-B14F-4D97-AF65-F5344CB8AC3E}">
        <p14:creationId xmlns:p14="http://schemas.microsoft.com/office/powerpoint/2010/main" val="132608297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lumMod val="50000"/>
                  </a:schemeClr>
                </a:solidFill>
              </a:rPr>
              <a:t>Specific objectives</a:t>
            </a:r>
          </a:p>
        </p:txBody>
      </p:sp>
      <p:sp>
        <p:nvSpPr>
          <p:cNvPr id="3" name="Content Placeholder 2"/>
          <p:cNvSpPr>
            <a:spLocks noGrp="1"/>
          </p:cNvSpPr>
          <p:nvPr>
            <p:ph idx="1"/>
          </p:nvPr>
        </p:nvSpPr>
        <p:spPr/>
        <p:txBody>
          <a:bodyPr>
            <a:noAutofit/>
          </a:bodyPr>
          <a:lstStyle/>
          <a:p>
            <a:pPr marL="230400" lvl="0" indent="-230400">
              <a:lnSpc>
                <a:spcPct val="110000"/>
              </a:lnSpc>
              <a:buFont typeface="Wingdings" panose="05000000000000000000" pitchFamily="2" charset="2"/>
              <a:buChar char="§"/>
            </a:pPr>
            <a:r>
              <a:rPr lang="hr-HR" sz="2400" dirty="0">
                <a:solidFill>
                  <a:schemeClr val="accent1">
                    <a:lumMod val="50000"/>
                  </a:schemeClr>
                </a:solidFill>
              </a:rPr>
              <a:t>t</a:t>
            </a:r>
            <a:r>
              <a:rPr lang="hr-HR" sz="2400" dirty="0" smtClean="0">
                <a:solidFill>
                  <a:schemeClr val="accent1">
                    <a:lumMod val="50000"/>
                  </a:schemeClr>
                </a:solidFill>
              </a:rPr>
              <a:t>o </a:t>
            </a:r>
            <a:r>
              <a:rPr lang="en-US" sz="2400" dirty="0" smtClean="0">
                <a:solidFill>
                  <a:schemeClr val="accent1">
                    <a:lumMod val="50000"/>
                  </a:schemeClr>
                </a:solidFill>
              </a:rPr>
              <a:t>develop </a:t>
            </a:r>
            <a:r>
              <a:rPr lang="en-US" sz="2400" dirty="0">
                <a:solidFill>
                  <a:schemeClr val="accent1">
                    <a:lumMod val="50000"/>
                  </a:schemeClr>
                </a:solidFill>
              </a:rPr>
              <a:t>specific approaches in the framework of qualitative, quantitative and "mix-method" methodology of researching families for the purpose of planning complex family interventions</a:t>
            </a:r>
          </a:p>
          <a:p>
            <a:pPr marL="230400" lvl="0" indent="-230400">
              <a:lnSpc>
                <a:spcPct val="110000"/>
              </a:lnSpc>
              <a:buFont typeface="Wingdings" panose="05000000000000000000" pitchFamily="2" charset="2"/>
              <a:buChar char="§"/>
            </a:pPr>
            <a:r>
              <a:rPr lang="hr-HR" sz="2400" dirty="0" smtClean="0">
                <a:solidFill>
                  <a:schemeClr val="accent1">
                    <a:lumMod val="50000"/>
                  </a:schemeClr>
                </a:solidFill>
              </a:rPr>
              <a:t>to </a:t>
            </a:r>
            <a:r>
              <a:rPr lang="en-US" sz="2400" dirty="0" smtClean="0">
                <a:solidFill>
                  <a:schemeClr val="accent1">
                    <a:lumMod val="50000"/>
                  </a:schemeClr>
                </a:solidFill>
              </a:rPr>
              <a:t>identify </a:t>
            </a:r>
            <a:r>
              <a:rPr lang="en-US" sz="2400" dirty="0">
                <a:solidFill>
                  <a:schemeClr val="accent1">
                    <a:lumMod val="50000"/>
                  </a:schemeClr>
                </a:solidFill>
              </a:rPr>
              <a:t>general and specific characteristics of families with at least one family member who is a beneficiary of interventions in the area of education, social welfare, mental health and/or judiciary due to specific risks/behavioral problems</a:t>
            </a:r>
          </a:p>
          <a:p>
            <a:pPr marL="230400" lvl="0" indent="-230400">
              <a:lnSpc>
                <a:spcPct val="110000"/>
              </a:lnSpc>
              <a:buFont typeface="Wingdings" panose="05000000000000000000" pitchFamily="2" charset="2"/>
              <a:buChar char="§"/>
            </a:pPr>
            <a:r>
              <a:rPr lang="hr-HR" sz="2400" dirty="0" smtClean="0">
                <a:solidFill>
                  <a:schemeClr val="accent1">
                    <a:lumMod val="50000"/>
                  </a:schemeClr>
                </a:solidFill>
              </a:rPr>
              <a:t>to </a:t>
            </a:r>
            <a:r>
              <a:rPr lang="en-US" sz="2400" dirty="0" smtClean="0">
                <a:solidFill>
                  <a:schemeClr val="accent1">
                    <a:lumMod val="50000"/>
                  </a:schemeClr>
                </a:solidFill>
              </a:rPr>
              <a:t>determine </a:t>
            </a:r>
            <a:r>
              <a:rPr lang="en-US" sz="2400" dirty="0">
                <a:solidFill>
                  <a:schemeClr val="accent1">
                    <a:lumMod val="50000"/>
                  </a:schemeClr>
                </a:solidFill>
              </a:rPr>
              <a:t>level of protective factors, readiness for change/intervention and life satisfaction of families with at least one family member who is a beneficiary of interventions in the area of education, social welfare, mental health and/or judiciary due to specific risks/behavioral </a:t>
            </a:r>
            <a:r>
              <a:rPr lang="en-US" sz="2400" dirty="0" smtClean="0">
                <a:solidFill>
                  <a:schemeClr val="accent1">
                    <a:lumMod val="50000"/>
                  </a:schemeClr>
                </a:solidFill>
              </a:rPr>
              <a:t>problems</a:t>
            </a:r>
            <a:endParaRPr lang="en-US" sz="2400" dirty="0">
              <a:solidFill>
                <a:schemeClr val="accent1">
                  <a:lumMod val="50000"/>
                </a:schemeClr>
              </a:solidFill>
            </a:endParaRPr>
          </a:p>
        </p:txBody>
      </p:sp>
    </p:spTree>
    <p:extLst>
      <p:ext uri="{BB962C8B-B14F-4D97-AF65-F5344CB8AC3E}">
        <p14:creationId xmlns:p14="http://schemas.microsoft.com/office/powerpoint/2010/main" val="29662387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lumMod val="50000"/>
                  </a:schemeClr>
                </a:solidFill>
              </a:rPr>
              <a:t>Specific objectives</a:t>
            </a:r>
          </a:p>
        </p:txBody>
      </p:sp>
      <p:sp>
        <p:nvSpPr>
          <p:cNvPr id="3" name="Content Placeholder 2"/>
          <p:cNvSpPr>
            <a:spLocks noGrp="1"/>
          </p:cNvSpPr>
          <p:nvPr>
            <p:ph idx="1"/>
          </p:nvPr>
        </p:nvSpPr>
        <p:spPr/>
        <p:txBody>
          <a:bodyPr>
            <a:noAutofit/>
          </a:bodyPr>
          <a:lstStyle/>
          <a:p>
            <a:pPr marL="230400" lvl="0" indent="-230400">
              <a:lnSpc>
                <a:spcPct val="110000"/>
              </a:lnSpc>
              <a:buFont typeface="Wingdings" panose="05000000000000000000" pitchFamily="2" charset="2"/>
              <a:buChar char="§"/>
            </a:pPr>
            <a:r>
              <a:rPr lang="hr-HR" sz="2400" dirty="0" smtClean="0">
                <a:solidFill>
                  <a:schemeClr val="accent1">
                    <a:lumMod val="50000"/>
                  </a:schemeClr>
                </a:solidFill>
              </a:rPr>
              <a:t>to </a:t>
            </a:r>
            <a:r>
              <a:rPr lang="en-US" sz="2400" dirty="0" smtClean="0">
                <a:solidFill>
                  <a:schemeClr val="accent1">
                    <a:lumMod val="50000"/>
                  </a:schemeClr>
                </a:solidFill>
              </a:rPr>
              <a:t>examine </a:t>
            </a:r>
            <a:r>
              <a:rPr lang="en-US" sz="2400" dirty="0">
                <a:solidFill>
                  <a:schemeClr val="accent1">
                    <a:lumMod val="50000"/>
                  </a:schemeClr>
                </a:solidFill>
              </a:rPr>
              <a:t>the differences in risk and protective factors, readiness for change/ interventions and life satisfaction regarding the risk levels of families whose member is a beneficiary of interventions in the area of education, social welfare, mental health and/or judiciary due to specific risks/behavioral </a:t>
            </a:r>
            <a:r>
              <a:rPr lang="en-US" sz="2400" dirty="0" smtClean="0">
                <a:solidFill>
                  <a:schemeClr val="accent1">
                    <a:lumMod val="50000"/>
                  </a:schemeClr>
                </a:solidFill>
              </a:rPr>
              <a:t>problems</a:t>
            </a:r>
            <a:endParaRPr lang="hr-HR" sz="2400" dirty="0" smtClean="0">
              <a:solidFill>
                <a:schemeClr val="accent1">
                  <a:lumMod val="50000"/>
                </a:schemeClr>
              </a:solidFill>
            </a:endParaRPr>
          </a:p>
          <a:p>
            <a:pPr marL="230400" lvl="0" indent="-230400">
              <a:lnSpc>
                <a:spcPct val="110000"/>
              </a:lnSpc>
              <a:buFont typeface="Wingdings" panose="05000000000000000000" pitchFamily="2" charset="2"/>
              <a:buChar char="§"/>
            </a:pPr>
            <a:r>
              <a:rPr lang="hr-HR" sz="2400" dirty="0" smtClean="0">
                <a:solidFill>
                  <a:schemeClr val="accent1">
                    <a:lumMod val="50000"/>
                  </a:schemeClr>
                </a:solidFill>
              </a:rPr>
              <a:t>to </a:t>
            </a:r>
            <a:r>
              <a:rPr lang="en-US" sz="2400" dirty="0" smtClean="0">
                <a:solidFill>
                  <a:schemeClr val="accent1">
                    <a:lumMod val="50000"/>
                  </a:schemeClr>
                </a:solidFill>
              </a:rPr>
              <a:t>examine the contribution of risk and protective factors, readiness for change/ intervention in the interpretation of life satisfaction perception of different groups of families at risk</a:t>
            </a:r>
          </a:p>
          <a:p>
            <a:pPr marL="230400" lvl="0" indent="-230400">
              <a:lnSpc>
                <a:spcPct val="110000"/>
              </a:lnSpc>
              <a:buFont typeface="Wingdings" panose="05000000000000000000" pitchFamily="2" charset="2"/>
              <a:buChar char="§"/>
            </a:pPr>
            <a:r>
              <a:rPr lang="hr-HR" sz="2400" dirty="0" smtClean="0">
                <a:solidFill>
                  <a:schemeClr val="accent1">
                    <a:lumMod val="50000"/>
                  </a:schemeClr>
                </a:solidFill>
              </a:rPr>
              <a:t>to </a:t>
            </a:r>
            <a:r>
              <a:rPr lang="en-US" sz="2400" dirty="0" smtClean="0">
                <a:solidFill>
                  <a:schemeClr val="accent1">
                    <a:lumMod val="50000"/>
                  </a:schemeClr>
                </a:solidFill>
              </a:rPr>
              <a:t>explore the experience of the family/ the family perspective about researched concepts  (risk/needs, resilience, life satisfaction, willingness to change and intervention and the experience of intervention) </a:t>
            </a:r>
          </a:p>
          <a:p>
            <a:pPr marL="230400" lvl="0" indent="-230400">
              <a:lnSpc>
                <a:spcPct val="110000"/>
              </a:lnSpc>
              <a:buFont typeface="Wingdings" panose="05000000000000000000" pitchFamily="2" charset="2"/>
              <a:buChar char="§"/>
            </a:pPr>
            <a:endParaRPr lang="en-US" sz="2400" dirty="0"/>
          </a:p>
        </p:txBody>
      </p:sp>
    </p:spTree>
    <p:extLst>
      <p:ext uri="{BB962C8B-B14F-4D97-AF65-F5344CB8AC3E}">
        <p14:creationId xmlns:p14="http://schemas.microsoft.com/office/powerpoint/2010/main" val="30570589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lumMod val="50000"/>
                  </a:schemeClr>
                </a:solidFill>
              </a:rPr>
              <a:t>Specific objectives</a:t>
            </a:r>
          </a:p>
        </p:txBody>
      </p:sp>
      <p:sp>
        <p:nvSpPr>
          <p:cNvPr id="3" name="Content Placeholder 2"/>
          <p:cNvSpPr>
            <a:spLocks noGrp="1"/>
          </p:cNvSpPr>
          <p:nvPr>
            <p:ph idx="1"/>
          </p:nvPr>
        </p:nvSpPr>
        <p:spPr/>
        <p:txBody>
          <a:bodyPr>
            <a:normAutofit/>
          </a:bodyPr>
          <a:lstStyle/>
          <a:p>
            <a:pPr marL="230400" lvl="0" indent="-230400">
              <a:lnSpc>
                <a:spcPct val="110000"/>
              </a:lnSpc>
              <a:buFont typeface="Wingdings" panose="05000000000000000000" pitchFamily="2" charset="2"/>
              <a:buChar char="§"/>
            </a:pPr>
            <a:r>
              <a:rPr lang="hr-HR" sz="2400" dirty="0" smtClean="0">
                <a:solidFill>
                  <a:schemeClr val="accent1">
                    <a:lumMod val="50000"/>
                  </a:schemeClr>
                </a:solidFill>
              </a:rPr>
              <a:t>to </a:t>
            </a:r>
            <a:r>
              <a:rPr lang="en-US" sz="2400" dirty="0" smtClean="0">
                <a:solidFill>
                  <a:schemeClr val="accent1">
                    <a:lumMod val="50000"/>
                  </a:schemeClr>
                </a:solidFill>
              </a:rPr>
              <a:t>explain </a:t>
            </a:r>
            <a:r>
              <a:rPr lang="en-US" sz="2400" dirty="0">
                <a:solidFill>
                  <a:schemeClr val="accent1">
                    <a:lumMod val="50000"/>
                  </a:schemeClr>
                </a:solidFill>
              </a:rPr>
              <a:t>how qualitative themes contribute in explaining researched concepts (family resilience, life satisfaction and readiness to </a:t>
            </a:r>
            <a:r>
              <a:rPr lang="en-US" sz="2400" dirty="0" smtClean="0">
                <a:solidFill>
                  <a:schemeClr val="accent1">
                    <a:lumMod val="50000"/>
                  </a:schemeClr>
                </a:solidFill>
              </a:rPr>
              <a:t>change/intervention</a:t>
            </a:r>
            <a:r>
              <a:rPr lang="hr-HR" sz="2400" dirty="0" smtClean="0">
                <a:solidFill>
                  <a:schemeClr val="accent1">
                    <a:lumMod val="50000"/>
                  </a:schemeClr>
                </a:solidFill>
              </a:rPr>
              <a:t>)</a:t>
            </a:r>
            <a:r>
              <a:rPr lang="en-US" sz="2400" dirty="0" smtClean="0">
                <a:solidFill>
                  <a:schemeClr val="accent1">
                    <a:lumMod val="50000"/>
                  </a:schemeClr>
                </a:solidFill>
              </a:rPr>
              <a:t> </a:t>
            </a:r>
            <a:endParaRPr lang="en-US" sz="2400" dirty="0">
              <a:solidFill>
                <a:schemeClr val="accent1">
                  <a:lumMod val="50000"/>
                </a:schemeClr>
              </a:solidFill>
            </a:endParaRPr>
          </a:p>
          <a:p>
            <a:pPr marL="230400" lvl="0" indent="-230400">
              <a:lnSpc>
                <a:spcPct val="110000"/>
              </a:lnSpc>
              <a:buFont typeface="Wingdings" panose="05000000000000000000" pitchFamily="2" charset="2"/>
              <a:buChar char="§"/>
            </a:pPr>
            <a:r>
              <a:rPr lang="hr-HR" sz="2400" dirty="0" smtClean="0">
                <a:solidFill>
                  <a:schemeClr val="accent1">
                    <a:lumMod val="50000"/>
                  </a:schemeClr>
                </a:solidFill>
              </a:rPr>
              <a:t>to </a:t>
            </a:r>
            <a:r>
              <a:rPr lang="en-US" sz="2400" dirty="0" smtClean="0">
                <a:solidFill>
                  <a:schemeClr val="accent1">
                    <a:lumMod val="50000"/>
                  </a:schemeClr>
                </a:solidFill>
              </a:rPr>
              <a:t>define </a:t>
            </a:r>
            <a:r>
              <a:rPr lang="en-US" sz="2400" dirty="0">
                <a:solidFill>
                  <a:schemeClr val="accent1">
                    <a:lumMod val="50000"/>
                  </a:schemeClr>
                </a:solidFill>
              </a:rPr>
              <a:t>the guidelines for planning complex interventions for families at risk which are based on the beneficiary </a:t>
            </a:r>
            <a:r>
              <a:rPr lang="en-US" sz="2400" dirty="0" smtClean="0">
                <a:solidFill>
                  <a:schemeClr val="accent1">
                    <a:lumMod val="50000"/>
                  </a:schemeClr>
                </a:solidFill>
              </a:rPr>
              <a:t>perspective</a:t>
            </a:r>
            <a:endParaRPr lang="hr-HR" sz="2400" dirty="0" smtClean="0">
              <a:solidFill>
                <a:schemeClr val="accent1">
                  <a:lumMod val="50000"/>
                </a:schemeClr>
              </a:solidFill>
            </a:endParaRPr>
          </a:p>
          <a:p>
            <a:pPr marL="230400" lvl="0" indent="-230400">
              <a:lnSpc>
                <a:spcPct val="110000"/>
              </a:lnSpc>
              <a:buFont typeface="Wingdings" panose="05000000000000000000" pitchFamily="2" charset="2"/>
              <a:buChar char="§"/>
            </a:pPr>
            <a:r>
              <a:rPr lang="hr-HR" sz="2400" dirty="0" smtClean="0">
                <a:solidFill>
                  <a:schemeClr val="accent1">
                    <a:lumMod val="50000"/>
                  </a:schemeClr>
                </a:solidFill>
              </a:rPr>
              <a:t>to </a:t>
            </a:r>
            <a:r>
              <a:rPr lang="en-US" sz="2400" dirty="0" smtClean="0">
                <a:solidFill>
                  <a:schemeClr val="accent1">
                    <a:lumMod val="50000"/>
                  </a:schemeClr>
                </a:solidFill>
              </a:rPr>
              <a:t>disseminate </a:t>
            </a:r>
            <a:r>
              <a:rPr lang="en-US" sz="2400" dirty="0">
                <a:solidFill>
                  <a:schemeClr val="accent1">
                    <a:lumMod val="50000"/>
                  </a:schemeClr>
                </a:solidFill>
              </a:rPr>
              <a:t>the results of the study and the guidelines</a:t>
            </a:r>
          </a:p>
          <a:p>
            <a:endParaRPr lang="en-US" dirty="0"/>
          </a:p>
        </p:txBody>
      </p:sp>
    </p:spTree>
    <p:extLst>
      <p:ext uri="{BB962C8B-B14F-4D97-AF65-F5344CB8AC3E}">
        <p14:creationId xmlns:p14="http://schemas.microsoft.com/office/powerpoint/2010/main" val="6645988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chemeClr val="accent1">
                    <a:lumMod val="50000"/>
                  </a:schemeClr>
                </a:solidFill>
              </a:rPr>
              <a:t>Relation of key concepts</a:t>
            </a:r>
            <a:endParaRPr lang="en-US" b="1" dirty="0">
              <a:solidFill>
                <a:schemeClr val="accent1">
                  <a:lumMod val="50000"/>
                </a:schemeClr>
              </a:solidFill>
            </a:endParaRPr>
          </a:p>
        </p:txBody>
      </p:sp>
      <p:sp>
        <p:nvSpPr>
          <p:cNvPr id="5" name="Rounded Rectangle 4"/>
          <p:cNvSpPr/>
          <p:nvPr/>
        </p:nvSpPr>
        <p:spPr>
          <a:xfrm>
            <a:off x="1883229" y="1690688"/>
            <a:ext cx="6934200" cy="234791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4005943" y="2069987"/>
            <a:ext cx="4615544" cy="18288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5350329" y="2680495"/>
            <a:ext cx="3091543" cy="102234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788229" y="5789614"/>
            <a:ext cx="3038084" cy="61498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1922460" y="4457441"/>
            <a:ext cx="2492829" cy="10072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6096000" y="4473276"/>
            <a:ext cx="2492829" cy="10072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2086608" y="1824317"/>
            <a:ext cx="1919335" cy="369332"/>
          </a:xfrm>
          <a:prstGeom prst="rect">
            <a:avLst/>
          </a:prstGeom>
          <a:noFill/>
        </p:spPr>
        <p:txBody>
          <a:bodyPr wrap="square" rtlCol="0">
            <a:spAutoFit/>
          </a:bodyPr>
          <a:lstStyle/>
          <a:p>
            <a:r>
              <a:rPr lang="en-US" dirty="0" smtClean="0">
                <a:solidFill>
                  <a:schemeClr val="accent1">
                    <a:lumMod val="50000"/>
                  </a:schemeClr>
                </a:solidFill>
              </a:rPr>
              <a:t>Protective factors</a:t>
            </a:r>
            <a:endParaRPr lang="en-US" dirty="0">
              <a:solidFill>
                <a:schemeClr val="accent1">
                  <a:lumMod val="50000"/>
                </a:schemeClr>
              </a:solidFill>
            </a:endParaRPr>
          </a:p>
        </p:txBody>
      </p:sp>
      <p:sp>
        <p:nvSpPr>
          <p:cNvPr id="13" name="TextBox 12"/>
          <p:cNvSpPr txBox="1"/>
          <p:nvPr/>
        </p:nvSpPr>
        <p:spPr>
          <a:xfrm>
            <a:off x="2238357" y="2328598"/>
            <a:ext cx="1245071" cy="338554"/>
          </a:xfrm>
          <a:prstGeom prst="rect">
            <a:avLst/>
          </a:prstGeom>
          <a:noFill/>
          <a:ln>
            <a:solidFill>
              <a:schemeClr val="accent1">
                <a:lumMod val="50000"/>
              </a:schemeClr>
            </a:solidFill>
          </a:ln>
        </p:spPr>
        <p:txBody>
          <a:bodyPr wrap="square" rtlCol="0">
            <a:spAutoFit/>
          </a:bodyPr>
          <a:lstStyle/>
          <a:p>
            <a:r>
              <a:rPr lang="en-US" sz="1600" dirty="0" smtClean="0">
                <a:solidFill>
                  <a:schemeClr val="accent1">
                    <a:lumMod val="50000"/>
                  </a:schemeClr>
                </a:solidFill>
              </a:rPr>
              <a:t>individual</a:t>
            </a:r>
            <a:endParaRPr lang="en-US" dirty="0">
              <a:solidFill>
                <a:schemeClr val="accent1">
                  <a:lumMod val="50000"/>
                </a:schemeClr>
              </a:solidFill>
            </a:endParaRPr>
          </a:p>
        </p:txBody>
      </p:sp>
      <p:sp>
        <p:nvSpPr>
          <p:cNvPr id="14" name="TextBox 13"/>
          <p:cNvSpPr txBox="1"/>
          <p:nvPr/>
        </p:nvSpPr>
        <p:spPr>
          <a:xfrm>
            <a:off x="5513938" y="2739234"/>
            <a:ext cx="2525539" cy="369332"/>
          </a:xfrm>
          <a:prstGeom prst="rect">
            <a:avLst/>
          </a:prstGeom>
          <a:noFill/>
        </p:spPr>
        <p:txBody>
          <a:bodyPr wrap="square" rtlCol="0">
            <a:spAutoFit/>
          </a:bodyPr>
          <a:lstStyle/>
          <a:p>
            <a:r>
              <a:rPr lang="en-US" dirty="0" smtClean="0">
                <a:solidFill>
                  <a:schemeClr val="accent1">
                    <a:lumMod val="50000"/>
                  </a:schemeClr>
                </a:solidFill>
              </a:rPr>
              <a:t>Behavior change support</a:t>
            </a:r>
            <a:endParaRPr lang="en-US" dirty="0">
              <a:solidFill>
                <a:schemeClr val="accent1">
                  <a:lumMod val="50000"/>
                </a:schemeClr>
              </a:solidFill>
            </a:endParaRPr>
          </a:p>
        </p:txBody>
      </p:sp>
      <p:sp>
        <p:nvSpPr>
          <p:cNvPr id="15" name="TextBox 14"/>
          <p:cNvSpPr txBox="1"/>
          <p:nvPr/>
        </p:nvSpPr>
        <p:spPr>
          <a:xfrm>
            <a:off x="4176665" y="2129117"/>
            <a:ext cx="2260349" cy="369332"/>
          </a:xfrm>
          <a:prstGeom prst="rect">
            <a:avLst/>
          </a:prstGeom>
          <a:noFill/>
        </p:spPr>
        <p:txBody>
          <a:bodyPr wrap="square" rtlCol="0">
            <a:spAutoFit/>
          </a:bodyPr>
          <a:lstStyle/>
          <a:p>
            <a:r>
              <a:rPr lang="en-US" dirty="0" smtClean="0">
                <a:solidFill>
                  <a:schemeClr val="accent1">
                    <a:lumMod val="50000"/>
                  </a:schemeClr>
                </a:solidFill>
              </a:rPr>
              <a:t>Readiness to change</a:t>
            </a:r>
            <a:endParaRPr lang="en-US" dirty="0">
              <a:solidFill>
                <a:schemeClr val="accent1">
                  <a:lumMod val="50000"/>
                </a:schemeClr>
              </a:solidFill>
            </a:endParaRPr>
          </a:p>
        </p:txBody>
      </p:sp>
      <p:sp>
        <p:nvSpPr>
          <p:cNvPr id="16" name="TextBox 15"/>
          <p:cNvSpPr txBox="1"/>
          <p:nvPr/>
        </p:nvSpPr>
        <p:spPr>
          <a:xfrm>
            <a:off x="2228414" y="3379549"/>
            <a:ext cx="1255013" cy="338554"/>
          </a:xfrm>
          <a:prstGeom prst="rect">
            <a:avLst/>
          </a:prstGeom>
          <a:noFill/>
          <a:ln>
            <a:solidFill>
              <a:schemeClr val="accent1">
                <a:lumMod val="50000"/>
              </a:schemeClr>
            </a:solidFill>
          </a:ln>
        </p:spPr>
        <p:txBody>
          <a:bodyPr wrap="square" rtlCol="0">
            <a:spAutoFit/>
          </a:bodyPr>
          <a:lstStyle/>
          <a:p>
            <a:r>
              <a:rPr lang="en-US" sz="1600" dirty="0" smtClean="0">
                <a:solidFill>
                  <a:schemeClr val="accent1">
                    <a:lumMod val="50000"/>
                  </a:schemeClr>
                </a:solidFill>
              </a:rPr>
              <a:t>community</a:t>
            </a:r>
            <a:endParaRPr lang="en-US" dirty="0">
              <a:solidFill>
                <a:schemeClr val="accent1">
                  <a:lumMod val="50000"/>
                </a:schemeClr>
              </a:solidFill>
            </a:endParaRPr>
          </a:p>
        </p:txBody>
      </p:sp>
      <p:sp>
        <p:nvSpPr>
          <p:cNvPr id="17" name="TextBox 16"/>
          <p:cNvSpPr txBox="1"/>
          <p:nvPr/>
        </p:nvSpPr>
        <p:spPr>
          <a:xfrm>
            <a:off x="2228415" y="2814760"/>
            <a:ext cx="1245070" cy="338554"/>
          </a:xfrm>
          <a:prstGeom prst="rect">
            <a:avLst/>
          </a:prstGeom>
          <a:noFill/>
          <a:ln>
            <a:solidFill>
              <a:schemeClr val="accent1">
                <a:lumMod val="50000"/>
              </a:schemeClr>
            </a:solidFill>
          </a:ln>
        </p:spPr>
        <p:txBody>
          <a:bodyPr wrap="square" rtlCol="0">
            <a:spAutoFit/>
          </a:bodyPr>
          <a:lstStyle/>
          <a:p>
            <a:r>
              <a:rPr lang="en-US" sz="1600" dirty="0" smtClean="0">
                <a:solidFill>
                  <a:schemeClr val="accent1">
                    <a:lumMod val="50000"/>
                  </a:schemeClr>
                </a:solidFill>
              </a:rPr>
              <a:t>family</a:t>
            </a:r>
            <a:endParaRPr lang="en-US" dirty="0">
              <a:solidFill>
                <a:schemeClr val="accent1">
                  <a:lumMod val="50000"/>
                </a:schemeClr>
              </a:solidFill>
            </a:endParaRPr>
          </a:p>
        </p:txBody>
      </p:sp>
      <p:sp>
        <p:nvSpPr>
          <p:cNvPr id="19" name="TextBox 18"/>
          <p:cNvSpPr txBox="1"/>
          <p:nvPr/>
        </p:nvSpPr>
        <p:spPr>
          <a:xfrm>
            <a:off x="6096000" y="3092626"/>
            <a:ext cx="1557227" cy="523220"/>
          </a:xfrm>
          <a:prstGeom prst="rect">
            <a:avLst/>
          </a:prstGeom>
          <a:noFill/>
          <a:ln>
            <a:noFill/>
          </a:ln>
        </p:spPr>
        <p:txBody>
          <a:bodyPr wrap="square" rtlCol="0">
            <a:spAutoFit/>
          </a:bodyPr>
          <a:lstStyle/>
          <a:p>
            <a:r>
              <a:rPr lang="en-US" sz="1400" dirty="0" smtClean="0">
                <a:solidFill>
                  <a:schemeClr val="accent1">
                    <a:lumMod val="50000"/>
                  </a:schemeClr>
                </a:solidFill>
              </a:rPr>
              <a:t>perceived support</a:t>
            </a:r>
          </a:p>
          <a:p>
            <a:r>
              <a:rPr lang="en-US" sz="1400" dirty="0" smtClean="0">
                <a:solidFill>
                  <a:schemeClr val="accent1">
                    <a:lumMod val="50000"/>
                  </a:schemeClr>
                </a:solidFill>
              </a:rPr>
              <a:t>provided support</a:t>
            </a:r>
            <a:endParaRPr lang="en-US" sz="1400" dirty="0">
              <a:solidFill>
                <a:schemeClr val="accent1">
                  <a:lumMod val="50000"/>
                </a:schemeClr>
              </a:solidFill>
            </a:endParaRPr>
          </a:p>
        </p:txBody>
      </p:sp>
      <p:sp>
        <p:nvSpPr>
          <p:cNvPr id="20" name="TextBox 19"/>
          <p:cNvSpPr txBox="1"/>
          <p:nvPr/>
        </p:nvSpPr>
        <p:spPr>
          <a:xfrm>
            <a:off x="2760641" y="4680248"/>
            <a:ext cx="1307579" cy="369332"/>
          </a:xfrm>
          <a:prstGeom prst="rect">
            <a:avLst/>
          </a:prstGeom>
          <a:noFill/>
        </p:spPr>
        <p:txBody>
          <a:bodyPr wrap="square" rtlCol="0">
            <a:spAutoFit/>
          </a:bodyPr>
          <a:lstStyle/>
          <a:p>
            <a:r>
              <a:rPr lang="hr-HR" dirty="0" err="1" smtClean="0">
                <a:solidFill>
                  <a:schemeClr val="accent1">
                    <a:lumMod val="50000"/>
                  </a:schemeClr>
                </a:solidFill>
              </a:rPr>
              <a:t>risk</a:t>
            </a:r>
            <a:endParaRPr lang="en-US" dirty="0">
              <a:solidFill>
                <a:schemeClr val="accent1">
                  <a:lumMod val="50000"/>
                </a:schemeClr>
              </a:solidFill>
            </a:endParaRPr>
          </a:p>
        </p:txBody>
      </p:sp>
      <p:sp>
        <p:nvSpPr>
          <p:cNvPr id="21" name="TextBox 20"/>
          <p:cNvSpPr txBox="1"/>
          <p:nvPr/>
        </p:nvSpPr>
        <p:spPr>
          <a:xfrm>
            <a:off x="6476277" y="4555889"/>
            <a:ext cx="1819746" cy="800219"/>
          </a:xfrm>
          <a:prstGeom prst="rect">
            <a:avLst/>
          </a:prstGeom>
          <a:noFill/>
        </p:spPr>
        <p:txBody>
          <a:bodyPr wrap="square" rtlCol="0">
            <a:spAutoFit/>
          </a:bodyPr>
          <a:lstStyle/>
          <a:p>
            <a:pPr algn="ctr"/>
            <a:r>
              <a:rPr lang="en-US" dirty="0" smtClean="0">
                <a:solidFill>
                  <a:schemeClr val="accent1">
                    <a:lumMod val="50000"/>
                  </a:schemeClr>
                </a:solidFill>
              </a:rPr>
              <a:t>Outcome</a:t>
            </a:r>
          </a:p>
          <a:p>
            <a:pPr algn="ctr"/>
            <a:r>
              <a:rPr lang="en-US" sz="1400" dirty="0" smtClean="0">
                <a:solidFill>
                  <a:schemeClr val="accent1">
                    <a:lumMod val="50000"/>
                  </a:schemeClr>
                </a:solidFill>
              </a:rPr>
              <a:t>life satisfaction</a:t>
            </a:r>
          </a:p>
          <a:p>
            <a:pPr algn="ctr"/>
            <a:r>
              <a:rPr lang="en-US" sz="1400" dirty="0" smtClean="0">
                <a:solidFill>
                  <a:schemeClr val="accent1">
                    <a:lumMod val="50000"/>
                  </a:schemeClr>
                </a:solidFill>
              </a:rPr>
              <a:t>family life satisfaction</a:t>
            </a:r>
            <a:endParaRPr lang="en-US" sz="1400" dirty="0">
              <a:solidFill>
                <a:schemeClr val="accent1">
                  <a:lumMod val="50000"/>
                </a:schemeClr>
              </a:solidFill>
            </a:endParaRPr>
          </a:p>
        </p:txBody>
      </p:sp>
      <p:sp>
        <p:nvSpPr>
          <p:cNvPr id="22" name="TextBox 21"/>
          <p:cNvSpPr txBox="1"/>
          <p:nvPr/>
        </p:nvSpPr>
        <p:spPr>
          <a:xfrm>
            <a:off x="3788229" y="5912441"/>
            <a:ext cx="3223033" cy="369332"/>
          </a:xfrm>
          <a:prstGeom prst="rect">
            <a:avLst/>
          </a:prstGeom>
          <a:noFill/>
        </p:spPr>
        <p:txBody>
          <a:bodyPr wrap="square" rtlCol="0">
            <a:spAutoFit/>
          </a:bodyPr>
          <a:lstStyle/>
          <a:p>
            <a:r>
              <a:rPr lang="en-US" b="1" dirty="0" smtClean="0">
                <a:solidFill>
                  <a:schemeClr val="accent1">
                    <a:lumMod val="50000"/>
                  </a:schemeClr>
                </a:solidFill>
              </a:rPr>
              <a:t>complex family interventions</a:t>
            </a:r>
            <a:endParaRPr lang="en-US" b="1" dirty="0">
              <a:solidFill>
                <a:schemeClr val="accent1">
                  <a:lumMod val="50000"/>
                </a:schemeClr>
              </a:solidFill>
            </a:endParaRPr>
          </a:p>
        </p:txBody>
      </p:sp>
      <p:sp>
        <p:nvSpPr>
          <p:cNvPr id="23" name="Right Arrow 22"/>
          <p:cNvSpPr/>
          <p:nvPr/>
        </p:nvSpPr>
        <p:spPr>
          <a:xfrm rot="5400000">
            <a:off x="7288037" y="4173648"/>
            <a:ext cx="226336" cy="200045"/>
          </a:xfrm>
          <a:prstGeom prst="rightArrow">
            <a:avLst/>
          </a:prstGeom>
          <a:solidFill>
            <a:schemeClr val="accent1">
              <a:lumMod val="20000"/>
              <a:lumOff val="8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a:off x="4926340" y="4764826"/>
            <a:ext cx="760998" cy="254568"/>
          </a:xfrm>
          <a:prstGeom prst="rightArrow">
            <a:avLst/>
          </a:prstGeom>
          <a:solidFill>
            <a:schemeClr val="accent1">
              <a:lumMod val="20000"/>
              <a:lumOff val="8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rot="5400000">
            <a:off x="5060052" y="5248037"/>
            <a:ext cx="378037" cy="327707"/>
          </a:xfrm>
          <a:prstGeom prst="rightArrow">
            <a:avLst/>
          </a:prstGeom>
          <a:solidFill>
            <a:schemeClr val="accent1">
              <a:lumMod val="20000"/>
              <a:lumOff val="8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rot="5400000">
            <a:off x="5033378" y="4231287"/>
            <a:ext cx="444531" cy="340852"/>
          </a:xfrm>
          <a:prstGeom prst="rightArrow">
            <a:avLst/>
          </a:prstGeom>
          <a:noFill/>
          <a:ln>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21984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lumMod val="50000"/>
                  </a:schemeClr>
                </a:solidFill>
              </a:rPr>
              <a:t>The Sample </a:t>
            </a:r>
          </a:p>
        </p:txBody>
      </p:sp>
      <p:sp>
        <p:nvSpPr>
          <p:cNvPr id="3" name="Content Placeholder 2"/>
          <p:cNvSpPr>
            <a:spLocks noGrp="1"/>
          </p:cNvSpPr>
          <p:nvPr>
            <p:ph idx="1"/>
          </p:nvPr>
        </p:nvSpPr>
        <p:spPr>
          <a:xfrm>
            <a:off x="838200" y="1825625"/>
            <a:ext cx="10515600" cy="4657062"/>
          </a:xfrm>
        </p:spPr>
        <p:txBody>
          <a:bodyPr>
            <a:normAutofit fontScale="85000" lnSpcReduction="20000"/>
          </a:bodyPr>
          <a:lstStyle/>
          <a:p>
            <a:pPr marL="0" indent="0">
              <a:lnSpc>
                <a:spcPct val="110000"/>
              </a:lnSpc>
              <a:buNone/>
            </a:pPr>
            <a:r>
              <a:rPr lang="en-US" dirty="0" smtClean="0">
                <a:solidFill>
                  <a:schemeClr val="accent1">
                    <a:lumMod val="50000"/>
                  </a:schemeClr>
                </a:solidFill>
              </a:rPr>
              <a:t>The </a:t>
            </a:r>
            <a:r>
              <a:rPr lang="en-US" dirty="0">
                <a:solidFill>
                  <a:schemeClr val="accent1">
                    <a:lumMod val="50000"/>
                  </a:schemeClr>
                </a:solidFill>
              </a:rPr>
              <a:t>sample will include families from the City of Zagreb and the Zagreb County area with at least one member being a beneficiary of some of the interventions in the area of education, health care, social welfare and the judiciary system</a:t>
            </a:r>
            <a:endParaRPr lang="hr-HR" dirty="0">
              <a:solidFill>
                <a:schemeClr val="accent1">
                  <a:lumMod val="50000"/>
                </a:schemeClr>
              </a:solidFill>
            </a:endParaRPr>
          </a:p>
          <a:p>
            <a:pPr marL="0" indent="0">
              <a:lnSpc>
                <a:spcPct val="110000"/>
              </a:lnSpc>
              <a:buNone/>
            </a:pPr>
            <a:endParaRPr lang="hr-HR" dirty="0" smtClean="0">
              <a:solidFill>
                <a:schemeClr val="accent1">
                  <a:lumMod val="50000"/>
                </a:schemeClr>
              </a:solidFill>
            </a:endParaRPr>
          </a:p>
          <a:p>
            <a:pPr marL="0" indent="0">
              <a:lnSpc>
                <a:spcPct val="110000"/>
              </a:lnSpc>
              <a:buNone/>
            </a:pPr>
            <a:r>
              <a:rPr lang="hr-HR" dirty="0" smtClean="0">
                <a:solidFill>
                  <a:schemeClr val="accent1">
                    <a:lumMod val="50000"/>
                  </a:schemeClr>
                </a:solidFill>
              </a:rPr>
              <a:t>T</a:t>
            </a:r>
            <a:r>
              <a:rPr lang="en-US" dirty="0" err="1">
                <a:solidFill>
                  <a:schemeClr val="accent1">
                    <a:lumMod val="50000"/>
                  </a:schemeClr>
                </a:solidFill>
              </a:rPr>
              <a:t>otal</a:t>
            </a:r>
            <a:r>
              <a:rPr lang="en-US" dirty="0">
                <a:solidFill>
                  <a:schemeClr val="accent1">
                    <a:lumMod val="50000"/>
                  </a:schemeClr>
                </a:solidFill>
              </a:rPr>
              <a:t> of 200 families</a:t>
            </a:r>
            <a:r>
              <a:rPr lang="hr-HR" dirty="0">
                <a:solidFill>
                  <a:schemeClr val="accent1">
                    <a:lumMod val="50000"/>
                  </a:schemeClr>
                </a:solidFill>
              </a:rPr>
              <a:t>:</a:t>
            </a:r>
          </a:p>
          <a:p>
            <a:pPr>
              <a:lnSpc>
                <a:spcPct val="110000"/>
              </a:lnSpc>
              <a:buFont typeface="Wingdings" panose="05000000000000000000" pitchFamily="2" charset="2"/>
              <a:buChar char="§"/>
            </a:pPr>
            <a:r>
              <a:rPr lang="hr-HR" dirty="0">
                <a:solidFill>
                  <a:schemeClr val="accent1">
                    <a:lumMod val="50000"/>
                  </a:schemeClr>
                </a:solidFill>
              </a:rPr>
              <a:t>S</a:t>
            </a:r>
            <a:r>
              <a:rPr lang="en-US" dirty="0" err="1">
                <a:solidFill>
                  <a:schemeClr val="accent1">
                    <a:lumMod val="50000"/>
                  </a:schemeClr>
                </a:solidFill>
              </a:rPr>
              <a:t>ub</a:t>
            </a:r>
            <a:r>
              <a:rPr lang="en-US" dirty="0">
                <a:solidFill>
                  <a:schemeClr val="accent1">
                    <a:lumMod val="50000"/>
                  </a:schemeClr>
                </a:solidFill>
              </a:rPr>
              <a:t>-sample </a:t>
            </a:r>
            <a:r>
              <a:rPr lang="en-US" dirty="0" smtClean="0">
                <a:solidFill>
                  <a:schemeClr val="accent1">
                    <a:lumMod val="50000"/>
                  </a:schemeClr>
                </a:solidFill>
              </a:rPr>
              <a:t>#</a:t>
            </a:r>
            <a:r>
              <a:rPr lang="hr-HR" dirty="0" smtClean="0">
                <a:solidFill>
                  <a:schemeClr val="accent1">
                    <a:lumMod val="50000"/>
                  </a:schemeClr>
                </a:solidFill>
              </a:rPr>
              <a:t>1: </a:t>
            </a:r>
            <a:r>
              <a:rPr lang="en-US" dirty="0">
                <a:solidFill>
                  <a:schemeClr val="accent1">
                    <a:lumMod val="50000"/>
                  </a:schemeClr>
                </a:solidFill>
              </a:rPr>
              <a:t>100 families with a </a:t>
            </a:r>
            <a:r>
              <a:rPr lang="en-US" b="1" dirty="0">
                <a:solidFill>
                  <a:schemeClr val="accent1">
                    <a:lumMod val="50000"/>
                  </a:schemeClr>
                </a:solidFill>
              </a:rPr>
              <a:t>parent</a:t>
            </a:r>
            <a:r>
              <a:rPr lang="en-US" dirty="0">
                <a:solidFill>
                  <a:schemeClr val="accent1">
                    <a:lumMod val="50000"/>
                  </a:schemeClr>
                </a:solidFill>
              </a:rPr>
              <a:t> as the criterion member </a:t>
            </a:r>
            <a:r>
              <a:rPr lang="hr-HR" dirty="0" smtClean="0">
                <a:solidFill>
                  <a:schemeClr val="accent1">
                    <a:lumMod val="50000"/>
                  </a:schemeClr>
                </a:solidFill>
              </a:rPr>
              <a:t>(CR)</a:t>
            </a:r>
            <a:r>
              <a:rPr lang="en-US" dirty="0" smtClean="0">
                <a:solidFill>
                  <a:schemeClr val="accent1">
                    <a:lumMod val="50000"/>
                  </a:schemeClr>
                </a:solidFill>
              </a:rPr>
              <a:t>- </a:t>
            </a:r>
            <a:r>
              <a:rPr lang="en-US" dirty="0">
                <a:solidFill>
                  <a:schemeClr val="accent1">
                    <a:lumMod val="50000"/>
                  </a:schemeClr>
                </a:solidFill>
              </a:rPr>
              <a:t>parents being beneficiaries of some of the following intervention types: family-law, mental health interventions, interventions for addicts, alternative sanctions </a:t>
            </a:r>
            <a:endParaRPr lang="hr-HR" dirty="0" smtClean="0">
              <a:solidFill>
                <a:schemeClr val="accent1">
                  <a:lumMod val="50000"/>
                </a:schemeClr>
              </a:solidFill>
            </a:endParaRPr>
          </a:p>
          <a:p>
            <a:pPr>
              <a:lnSpc>
                <a:spcPct val="110000"/>
              </a:lnSpc>
              <a:buFont typeface="Wingdings" panose="05000000000000000000" pitchFamily="2" charset="2"/>
              <a:buChar char="§"/>
            </a:pPr>
            <a:r>
              <a:rPr lang="hr-HR" dirty="0" smtClean="0">
                <a:solidFill>
                  <a:schemeClr val="accent1">
                    <a:lumMod val="50000"/>
                  </a:schemeClr>
                </a:solidFill>
              </a:rPr>
              <a:t>S</a:t>
            </a:r>
            <a:r>
              <a:rPr lang="en-US" dirty="0" err="1">
                <a:solidFill>
                  <a:schemeClr val="accent1">
                    <a:lumMod val="50000"/>
                  </a:schemeClr>
                </a:solidFill>
              </a:rPr>
              <a:t>ub</a:t>
            </a:r>
            <a:r>
              <a:rPr lang="en-US" dirty="0">
                <a:solidFill>
                  <a:schemeClr val="accent1">
                    <a:lumMod val="50000"/>
                  </a:schemeClr>
                </a:solidFill>
              </a:rPr>
              <a:t>-sample #2</a:t>
            </a:r>
            <a:r>
              <a:rPr lang="hr-HR" dirty="0">
                <a:solidFill>
                  <a:schemeClr val="accent1">
                    <a:lumMod val="50000"/>
                  </a:schemeClr>
                </a:solidFill>
              </a:rPr>
              <a:t>: </a:t>
            </a:r>
            <a:r>
              <a:rPr lang="en-US" dirty="0">
                <a:solidFill>
                  <a:schemeClr val="accent1">
                    <a:lumMod val="50000"/>
                  </a:schemeClr>
                </a:solidFill>
              </a:rPr>
              <a:t>100 families with </a:t>
            </a:r>
            <a:r>
              <a:rPr lang="en-US" b="1" dirty="0">
                <a:solidFill>
                  <a:schemeClr val="accent1">
                    <a:lumMod val="50000"/>
                  </a:schemeClr>
                </a:solidFill>
              </a:rPr>
              <a:t>children</a:t>
            </a:r>
            <a:r>
              <a:rPr lang="en-US" dirty="0">
                <a:solidFill>
                  <a:schemeClr val="accent1">
                    <a:lumMod val="50000"/>
                  </a:schemeClr>
                </a:solidFill>
              </a:rPr>
              <a:t> as the criterion member </a:t>
            </a:r>
            <a:r>
              <a:rPr lang="hr-HR" dirty="0">
                <a:solidFill>
                  <a:schemeClr val="accent1">
                    <a:lumMod val="50000"/>
                  </a:schemeClr>
                </a:solidFill>
              </a:rPr>
              <a:t>(CR)</a:t>
            </a:r>
            <a:r>
              <a:rPr lang="en-US" dirty="0">
                <a:solidFill>
                  <a:schemeClr val="accent1">
                    <a:lumMod val="50000"/>
                  </a:schemeClr>
                </a:solidFill>
              </a:rPr>
              <a:t>– children </a:t>
            </a:r>
            <a:r>
              <a:rPr lang="hr-HR" dirty="0">
                <a:solidFill>
                  <a:schemeClr val="accent1">
                    <a:lumMod val="50000"/>
                  </a:schemeClr>
                </a:solidFill>
              </a:rPr>
              <a:t>(</a:t>
            </a:r>
            <a:r>
              <a:rPr lang="en-US" dirty="0">
                <a:solidFill>
                  <a:schemeClr val="accent1">
                    <a:lumMod val="50000"/>
                  </a:schemeClr>
                </a:solidFill>
              </a:rPr>
              <a:t>aged from </a:t>
            </a:r>
            <a:r>
              <a:rPr lang="en-US" dirty="0" smtClean="0">
                <a:solidFill>
                  <a:schemeClr val="accent1">
                    <a:lumMod val="50000"/>
                  </a:schemeClr>
                </a:solidFill>
              </a:rPr>
              <a:t>12 to 18 ) being beneficiaries of interventions such as counselling, mental health intervention, programs for children with organic behavioral problems or residential  </a:t>
            </a:r>
            <a:endParaRPr lang="en-US" b="1" dirty="0" smtClean="0">
              <a:solidFill>
                <a:schemeClr val="accent1">
                  <a:lumMod val="50000"/>
                </a:schemeClr>
              </a:solidFill>
            </a:endParaRPr>
          </a:p>
          <a:p>
            <a:endParaRPr lang="en-US" dirty="0"/>
          </a:p>
        </p:txBody>
      </p:sp>
    </p:spTree>
    <p:extLst>
      <p:ext uri="{BB962C8B-B14F-4D97-AF65-F5344CB8AC3E}">
        <p14:creationId xmlns:p14="http://schemas.microsoft.com/office/powerpoint/2010/main" val="28441018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lumMod val="50000"/>
                  </a:schemeClr>
                </a:solidFill>
              </a:rPr>
              <a:t>Instruments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400" dirty="0">
                <a:solidFill>
                  <a:schemeClr val="accent1">
                    <a:lumMod val="50000"/>
                  </a:schemeClr>
                </a:solidFill>
              </a:rPr>
              <a:t>General data survey (socio- demographic data)</a:t>
            </a:r>
          </a:p>
          <a:p>
            <a:pPr>
              <a:buFont typeface="Wingdings" panose="05000000000000000000" pitchFamily="2" charset="2"/>
              <a:buChar char="§"/>
            </a:pPr>
            <a:r>
              <a:rPr lang="en-US" sz="2400" dirty="0">
                <a:solidFill>
                  <a:schemeClr val="accent1">
                    <a:lumMod val="50000"/>
                  </a:schemeClr>
                </a:solidFill>
              </a:rPr>
              <a:t>Child Developmental </a:t>
            </a:r>
            <a:r>
              <a:rPr lang="hr-HR" sz="2400" dirty="0">
                <a:solidFill>
                  <a:schemeClr val="accent1">
                    <a:lumMod val="50000"/>
                  </a:schemeClr>
                </a:solidFill>
              </a:rPr>
              <a:t>R</a:t>
            </a:r>
            <a:r>
              <a:rPr lang="en-US" sz="2400" dirty="0" err="1">
                <a:solidFill>
                  <a:schemeClr val="accent1">
                    <a:lumMod val="50000"/>
                  </a:schemeClr>
                </a:solidFill>
              </a:rPr>
              <a:t>isk</a:t>
            </a:r>
            <a:r>
              <a:rPr lang="en-US" sz="2400" dirty="0">
                <a:solidFill>
                  <a:schemeClr val="accent1">
                    <a:lumMod val="50000"/>
                  </a:schemeClr>
                </a:solidFill>
              </a:rPr>
              <a:t> </a:t>
            </a:r>
            <a:r>
              <a:rPr lang="hr-HR" sz="2400" dirty="0">
                <a:solidFill>
                  <a:schemeClr val="accent1">
                    <a:lumMod val="50000"/>
                  </a:schemeClr>
                </a:solidFill>
              </a:rPr>
              <a:t>A</a:t>
            </a:r>
            <a:r>
              <a:rPr lang="en-US" sz="2400" dirty="0" err="1">
                <a:solidFill>
                  <a:schemeClr val="accent1">
                    <a:lumMod val="50000"/>
                  </a:schemeClr>
                </a:solidFill>
              </a:rPr>
              <a:t>ssessment</a:t>
            </a:r>
            <a:r>
              <a:rPr lang="hr-HR" sz="2400" dirty="0">
                <a:solidFill>
                  <a:schemeClr val="accent1">
                    <a:lumMod val="50000"/>
                  </a:schemeClr>
                </a:solidFill>
              </a:rPr>
              <a:t>, </a:t>
            </a:r>
            <a:r>
              <a:rPr lang="en-US" sz="2400" dirty="0" err="1">
                <a:solidFill>
                  <a:schemeClr val="accent1">
                    <a:lumMod val="50000"/>
                  </a:schemeClr>
                </a:solidFill>
              </a:rPr>
              <a:t>LPRRD</a:t>
            </a:r>
            <a:r>
              <a:rPr lang="en-US" sz="2400" dirty="0">
                <a:solidFill>
                  <a:schemeClr val="accent1">
                    <a:lumMod val="50000"/>
                  </a:schemeClr>
                </a:solidFill>
              </a:rPr>
              <a:t> (</a:t>
            </a:r>
            <a:r>
              <a:rPr lang="en-US" sz="2400" dirty="0" err="1">
                <a:solidFill>
                  <a:schemeClr val="accent1">
                    <a:lumMod val="50000"/>
                  </a:schemeClr>
                </a:solidFill>
              </a:rPr>
              <a:t>Ajduković</a:t>
            </a:r>
            <a:r>
              <a:rPr lang="en-US" sz="2400" dirty="0">
                <a:solidFill>
                  <a:schemeClr val="accent1">
                    <a:lumMod val="50000"/>
                  </a:schemeClr>
                </a:solidFill>
              </a:rPr>
              <a:t>, </a:t>
            </a:r>
            <a:r>
              <a:rPr lang="en-US" sz="2400" dirty="0" err="1">
                <a:solidFill>
                  <a:schemeClr val="accent1">
                    <a:lumMod val="50000"/>
                  </a:schemeClr>
                </a:solidFill>
              </a:rPr>
              <a:t>Ajduković</a:t>
            </a:r>
            <a:r>
              <a:rPr lang="en-US" sz="2400" dirty="0">
                <a:solidFill>
                  <a:schemeClr val="accent1">
                    <a:lumMod val="50000"/>
                  </a:schemeClr>
                </a:solidFill>
              </a:rPr>
              <a:t>, </a:t>
            </a:r>
            <a:r>
              <a:rPr lang="en-US" sz="2400" dirty="0" err="1">
                <a:solidFill>
                  <a:schemeClr val="accent1">
                    <a:lumMod val="50000"/>
                  </a:schemeClr>
                </a:solidFill>
              </a:rPr>
              <a:t>Sladović</a:t>
            </a:r>
            <a:r>
              <a:rPr lang="en-US" sz="2400" dirty="0">
                <a:solidFill>
                  <a:schemeClr val="accent1">
                    <a:lumMod val="50000"/>
                  </a:schemeClr>
                </a:solidFill>
              </a:rPr>
              <a:t> Franz</a:t>
            </a:r>
            <a:r>
              <a:rPr lang="hr-HR" sz="2400" dirty="0">
                <a:solidFill>
                  <a:schemeClr val="accent1">
                    <a:lumMod val="50000"/>
                  </a:schemeClr>
                </a:solidFill>
              </a:rPr>
              <a:t> &amp; </a:t>
            </a:r>
            <a:r>
              <a:rPr lang="en-US" sz="2400" dirty="0" err="1">
                <a:solidFill>
                  <a:schemeClr val="accent1">
                    <a:lumMod val="50000"/>
                  </a:schemeClr>
                </a:solidFill>
              </a:rPr>
              <a:t>Laklija</a:t>
            </a:r>
            <a:r>
              <a:rPr lang="en-US" sz="2400" dirty="0">
                <a:solidFill>
                  <a:schemeClr val="accent1">
                    <a:lumMod val="50000"/>
                  </a:schemeClr>
                </a:solidFill>
              </a:rPr>
              <a:t>, 2014)</a:t>
            </a:r>
          </a:p>
          <a:p>
            <a:pPr>
              <a:buFont typeface="Wingdings" panose="05000000000000000000" pitchFamily="2" charset="2"/>
              <a:buChar char="§"/>
            </a:pPr>
            <a:r>
              <a:rPr lang="en-US" sz="2400" i="1" dirty="0">
                <a:solidFill>
                  <a:schemeClr val="accent1">
                    <a:lumMod val="50000"/>
                  </a:schemeClr>
                </a:solidFill>
              </a:rPr>
              <a:t>Family Resilience Assessment Scale</a:t>
            </a:r>
            <a:r>
              <a:rPr lang="hr-HR" sz="2400" i="1" dirty="0">
                <a:solidFill>
                  <a:schemeClr val="accent1">
                    <a:lumMod val="50000"/>
                  </a:schemeClr>
                </a:solidFill>
              </a:rPr>
              <a:t>,</a:t>
            </a:r>
            <a:r>
              <a:rPr lang="en-US" sz="2400" i="1" dirty="0">
                <a:solidFill>
                  <a:schemeClr val="accent1">
                    <a:lumMod val="50000"/>
                  </a:schemeClr>
                </a:solidFill>
              </a:rPr>
              <a:t> FRAS (</a:t>
            </a:r>
            <a:r>
              <a:rPr lang="en-US" sz="2400" i="1" dirty="0" err="1">
                <a:solidFill>
                  <a:schemeClr val="accent1">
                    <a:lumMod val="50000"/>
                  </a:schemeClr>
                </a:solidFill>
              </a:rPr>
              <a:t>Sixbey</a:t>
            </a:r>
            <a:r>
              <a:rPr lang="en-US" sz="2400" i="1" dirty="0">
                <a:solidFill>
                  <a:schemeClr val="accent1">
                    <a:lumMod val="50000"/>
                  </a:schemeClr>
                </a:solidFill>
              </a:rPr>
              <a:t>, 2005)</a:t>
            </a:r>
          </a:p>
          <a:p>
            <a:pPr>
              <a:buFont typeface="Wingdings" panose="05000000000000000000" pitchFamily="2" charset="2"/>
              <a:buChar char="§"/>
            </a:pPr>
            <a:r>
              <a:rPr lang="en-US" sz="2400" i="1" dirty="0">
                <a:solidFill>
                  <a:schemeClr val="accent1">
                    <a:lumMod val="50000"/>
                  </a:schemeClr>
                </a:solidFill>
              </a:rPr>
              <a:t>Family Adaptability and Cohesion Evaluation Scale, FACES IV (Olson et al, 2007)</a:t>
            </a:r>
          </a:p>
          <a:p>
            <a:pPr>
              <a:buFont typeface="Wingdings" panose="05000000000000000000" pitchFamily="2" charset="2"/>
              <a:buChar char="§"/>
            </a:pPr>
            <a:r>
              <a:rPr lang="en-US" sz="2400" dirty="0">
                <a:solidFill>
                  <a:schemeClr val="accent1">
                    <a:lumMod val="50000"/>
                  </a:schemeClr>
                </a:solidFill>
              </a:rPr>
              <a:t>Stages of Change Questionnaire (</a:t>
            </a:r>
            <a:r>
              <a:rPr lang="en-US" sz="2400" dirty="0" err="1">
                <a:solidFill>
                  <a:schemeClr val="accent1">
                    <a:lumMod val="50000"/>
                  </a:schemeClr>
                </a:solidFill>
              </a:rPr>
              <a:t>McConnaughy</a:t>
            </a:r>
            <a:r>
              <a:rPr lang="en-US" sz="2400" dirty="0">
                <a:solidFill>
                  <a:schemeClr val="accent1">
                    <a:lumMod val="50000"/>
                  </a:schemeClr>
                </a:solidFill>
              </a:rPr>
              <a:t>, Prochaska </a:t>
            </a:r>
            <a:r>
              <a:rPr lang="hr-HR" sz="2400" dirty="0">
                <a:solidFill>
                  <a:schemeClr val="accent1">
                    <a:lumMod val="50000"/>
                  </a:schemeClr>
                </a:solidFill>
              </a:rPr>
              <a:t>&amp;</a:t>
            </a:r>
            <a:r>
              <a:rPr lang="en-US" sz="2400" dirty="0">
                <a:solidFill>
                  <a:schemeClr val="accent1">
                    <a:lumMod val="50000"/>
                  </a:schemeClr>
                </a:solidFill>
              </a:rPr>
              <a:t> </a:t>
            </a:r>
            <a:r>
              <a:rPr lang="en-US" sz="2400" dirty="0" err="1">
                <a:solidFill>
                  <a:schemeClr val="accent1">
                    <a:lumMod val="50000"/>
                  </a:schemeClr>
                </a:solidFill>
              </a:rPr>
              <a:t>Velicher</a:t>
            </a:r>
            <a:r>
              <a:rPr lang="en-US" sz="2400" dirty="0">
                <a:solidFill>
                  <a:schemeClr val="accent1">
                    <a:lumMod val="50000"/>
                  </a:schemeClr>
                </a:solidFill>
              </a:rPr>
              <a:t>, 1983)</a:t>
            </a:r>
          </a:p>
          <a:p>
            <a:pPr>
              <a:buFont typeface="Wingdings" panose="05000000000000000000" pitchFamily="2" charset="2"/>
              <a:buChar char="§"/>
            </a:pPr>
            <a:r>
              <a:rPr lang="en-US" sz="2400" dirty="0">
                <a:solidFill>
                  <a:schemeClr val="accent1">
                    <a:lumMod val="50000"/>
                  </a:schemeClr>
                </a:solidFill>
              </a:rPr>
              <a:t>Readiness to provide support and perceptions of support in the family (parallel form)  (</a:t>
            </a:r>
            <a:r>
              <a:rPr lang="en-US" sz="2400" dirty="0" err="1">
                <a:solidFill>
                  <a:schemeClr val="accent1">
                    <a:lumMod val="50000"/>
                  </a:schemeClr>
                </a:solidFill>
              </a:rPr>
              <a:t>Ratkajec</a:t>
            </a:r>
            <a:r>
              <a:rPr lang="en-US" sz="2400" dirty="0">
                <a:solidFill>
                  <a:schemeClr val="accent1">
                    <a:lumMod val="50000"/>
                  </a:schemeClr>
                </a:solidFill>
              </a:rPr>
              <a:t> </a:t>
            </a:r>
            <a:r>
              <a:rPr lang="en-US" sz="2400" dirty="0" err="1">
                <a:solidFill>
                  <a:schemeClr val="accent1">
                    <a:lumMod val="50000"/>
                  </a:schemeClr>
                </a:solidFill>
              </a:rPr>
              <a:t>Gašević</a:t>
            </a:r>
            <a:r>
              <a:rPr lang="en-US" sz="2400" dirty="0">
                <a:solidFill>
                  <a:schemeClr val="accent1">
                    <a:lumMod val="50000"/>
                  </a:schemeClr>
                </a:solidFill>
              </a:rPr>
              <a:t>, </a:t>
            </a:r>
            <a:r>
              <a:rPr lang="en-US" sz="2400" dirty="0" err="1">
                <a:solidFill>
                  <a:schemeClr val="accent1">
                    <a:lumMod val="50000"/>
                  </a:schemeClr>
                </a:solidFill>
              </a:rPr>
              <a:t>Dodig</a:t>
            </a:r>
            <a:r>
              <a:rPr lang="en-US" sz="2400" dirty="0">
                <a:solidFill>
                  <a:schemeClr val="accent1">
                    <a:lumMod val="50000"/>
                  </a:schemeClr>
                </a:solidFill>
              </a:rPr>
              <a:t> </a:t>
            </a:r>
            <a:r>
              <a:rPr lang="en-US" sz="2400" dirty="0" err="1">
                <a:solidFill>
                  <a:schemeClr val="accent1">
                    <a:lumMod val="50000"/>
                  </a:schemeClr>
                </a:solidFill>
              </a:rPr>
              <a:t>Hundrić</a:t>
            </a:r>
            <a:r>
              <a:rPr lang="en-US" sz="2400" dirty="0">
                <a:solidFill>
                  <a:schemeClr val="accent1">
                    <a:lumMod val="50000"/>
                  </a:schemeClr>
                </a:solidFill>
              </a:rPr>
              <a:t> </a:t>
            </a:r>
            <a:r>
              <a:rPr lang="hr-HR" sz="2400" dirty="0">
                <a:solidFill>
                  <a:schemeClr val="accent1">
                    <a:lumMod val="50000"/>
                  </a:schemeClr>
                </a:solidFill>
              </a:rPr>
              <a:t>&amp;</a:t>
            </a:r>
            <a:r>
              <a:rPr lang="en-US" sz="2400" dirty="0">
                <a:solidFill>
                  <a:schemeClr val="accent1">
                    <a:lumMod val="50000"/>
                  </a:schemeClr>
                </a:solidFill>
              </a:rPr>
              <a:t> </a:t>
            </a:r>
            <a:r>
              <a:rPr lang="en-US" sz="2400" dirty="0" err="1">
                <a:solidFill>
                  <a:schemeClr val="accent1">
                    <a:lumMod val="50000"/>
                  </a:schemeClr>
                </a:solidFill>
              </a:rPr>
              <a:t>Mihić</a:t>
            </a:r>
            <a:r>
              <a:rPr lang="en-US" sz="2400" dirty="0">
                <a:solidFill>
                  <a:schemeClr val="accent1">
                    <a:lumMod val="50000"/>
                  </a:schemeClr>
                </a:solidFill>
              </a:rPr>
              <a:t>, 2016)</a:t>
            </a:r>
          </a:p>
          <a:p>
            <a:pPr>
              <a:buFont typeface="Wingdings" panose="05000000000000000000" pitchFamily="2" charset="2"/>
              <a:buChar char="§"/>
            </a:pPr>
            <a:r>
              <a:rPr lang="en-US" sz="2400" dirty="0">
                <a:solidFill>
                  <a:schemeClr val="accent1">
                    <a:lumMod val="50000"/>
                  </a:schemeClr>
                </a:solidFill>
              </a:rPr>
              <a:t>General </a:t>
            </a:r>
            <a:r>
              <a:rPr lang="hr-HR" sz="2400" dirty="0">
                <a:solidFill>
                  <a:schemeClr val="accent1">
                    <a:lumMod val="50000"/>
                  </a:schemeClr>
                </a:solidFill>
              </a:rPr>
              <a:t>S</a:t>
            </a:r>
            <a:r>
              <a:rPr lang="en-US" sz="2400" dirty="0">
                <a:solidFill>
                  <a:schemeClr val="accent1">
                    <a:lumMod val="50000"/>
                  </a:schemeClr>
                </a:solidFill>
              </a:rPr>
              <a:t>e</a:t>
            </a:r>
            <a:r>
              <a:rPr lang="hr-HR" sz="2400" dirty="0">
                <a:solidFill>
                  <a:schemeClr val="accent1">
                    <a:lumMod val="50000"/>
                  </a:schemeClr>
                </a:solidFill>
              </a:rPr>
              <a:t>l</a:t>
            </a:r>
            <a:r>
              <a:rPr lang="en-US" sz="2400" dirty="0">
                <a:solidFill>
                  <a:schemeClr val="accent1">
                    <a:lumMod val="50000"/>
                  </a:schemeClr>
                </a:solidFill>
              </a:rPr>
              <a:t>f-efficacy </a:t>
            </a:r>
            <a:r>
              <a:rPr lang="hr-HR" sz="2400" dirty="0">
                <a:solidFill>
                  <a:schemeClr val="accent1">
                    <a:lumMod val="50000"/>
                  </a:schemeClr>
                </a:solidFill>
              </a:rPr>
              <a:t>F</a:t>
            </a:r>
            <a:r>
              <a:rPr lang="en-US" sz="2400" dirty="0" err="1">
                <a:solidFill>
                  <a:schemeClr val="accent1">
                    <a:lumMod val="50000"/>
                  </a:schemeClr>
                </a:solidFill>
              </a:rPr>
              <a:t>orm</a:t>
            </a:r>
            <a:r>
              <a:rPr lang="en-US" sz="2400" dirty="0">
                <a:solidFill>
                  <a:schemeClr val="accent1">
                    <a:lumMod val="50000"/>
                  </a:schemeClr>
                </a:solidFill>
              </a:rPr>
              <a:t> (</a:t>
            </a:r>
            <a:r>
              <a:rPr lang="en-US" sz="2400" dirty="0" err="1">
                <a:solidFill>
                  <a:schemeClr val="accent1">
                    <a:lumMod val="50000"/>
                  </a:schemeClr>
                </a:solidFill>
              </a:rPr>
              <a:t>Schwarzer</a:t>
            </a:r>
            <a:r>
              <a:rPr lang="en-US" sz="2400" dirty="0">
                <a:solidFill>
                  <a:schemeClr val="accent1">
                    <a:lumMod val="50000"/>
                  </a:schemeClr>
                </a:solidFill>
              </a:rPr>
              <a:t> </a:t>
            </a:r>
            <a:r>
              <a:rPr lang="hr-HR" sz="2400" dirty="0">
                <a:solidFill>
                  <a:schemeClr val="accent1">
                    <a:lumMod val="50000"/>
                  </a:schemeClr>
                </a:solidFill>
              </a:rPr>
              <a:t>&amp;</a:t>
            </a:r>
            <a:r>
              <a:rPr lang="en-US" sz="2400" dirty="0">
                <a:solidFill>
                  <a:schemeClr val="accent1">
                    <a:lumMod val="50000"/>
                  </a:schemeClr>
                </a:solidFill>
              </a:rPr>
              <a:t> Jerusalem, 1995)</a:t>
            </a:r>
          </a:p>
          <a:p>
            <a:pPr>
              <a:buFont typeface="Wingdings" panose="05000000000000000000" pitchFamily="2" charset="2"/>
              <a:buChar char="§"/>
            </a:pPr>
            <a:r>
              <a:rPr lang="en-US" sz="2400" dirty="0">
                <a:solidFill>
                  <a:schemeClr val="accent1">
                    <a:lumMod val="50000"/>
                  </a:schemeClr>
                </a:solidFill>
              </a:rPr>
              <a:t>Personal Wellbeing Index, </a:t>
            </a:r>
            <a:r>
              <a:rPr lang="en-US" sz="2400" dirty="0" err="1">
                <a:solidFill>
                  <a:schemeClr val="accent1">
                    <a:lumMod val="50000"/>
                  </a:schemeClr>
                </a:solidFill>
              </a:rPr>
              <a:t>PWI</a:t>
            </a:r>
            <a:r>
              <a:rPr lang="en-US" sz="2400" dirty="0">
                <a:solidFill>
                  <a:schemeClr val="accent1">
                    <a:lumMod val="50000"/>
                  </a:schemeClr>
                </a:solidFill>
              </a:rPr>
              <a:t> (Cummins, 2002)</a:t>
            </a:r>
            <a:endParaRPr lang="hr-HR" sz="2400" dirty="0">
              <a:solidFill>
                <a:schemeClr val="accent1">
                  <a:lumMod val="50000"/>
                </a:schemeClr>
              </a:solidFill>
            </a:endParaRPr>
          </a:p>
          <a:p>
            <a:endParaRPr lang="en-US" dirty="0"/>
          </a:p>
        </p:txBody>
      </p:sp>
    </p:spTree>
    <p:extLst>
      <p:ext uri="{BB962C8B-B14F-4D97-AF65-F5344CB8AC3E}">
        <p14:creationId xmlns:p14="http://schemas.microsoft.com/office/powerpoint/2010/main" val="867482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586256"/>
            <a:ext cx="10515600" cy="1325563"/>
          </a:xfrm>
        </p:spPr>
        <p:txBody>
          <a:bodyPr>
            <a:normAutofit/>
          </a:bodyPr>
          <a:lstStyle/>
          <a:p>
            <a:r>
              <a:rPr lang="en-US" b="1" dirty="0" err="1" smtClean="0">
                <a:solidFill>
                  <a:schemeClr val="accent1">
                    <a:lumMod val="50000"/>
                  </a:schemeClr>
                </a:solidFill>
              </a:rPr>
              <a:t>FamResPlan</a:t>
            </a:r>
            <a:r>
              <a:rPr lang="hr-HR" b="1" dirty="0" smtClean="0">
                <a:solidFill>
                  <a:schemeClr val="accent1">
                    <a:lumMod val="50000"/>
                  </a:schemeClr>
                </a:solidFill>
              </a:rPr>
              <a:t/>
            </a:r>
            <a:br>
              <a:rPr lang="hr-HR" b="1" dirty="0" smtClean="0">
                <a:solidFill>
                  <a:schemeClr val="accent1">
                    <a:lumMod val="50000"/>
                  </a:schemeClr>
                </a:solidFill>
              </a:rPr>
            </a:br>
            <a:endParaRPr lang="en-GB" dirty="0"/>
          </a:p>
        </p:txBody>
      </p:sp>
      <p:sp>
        <p:nvSpPr>
          <p:cNvPr id="3" name="Rezervirano mjesto sadržaja 2"/>
          <p:cNvSpPr>
            <a:spLocks noGrp="1"/>
          </p:cNvSpPr>
          <p:nvPr>
            <p:ph idx="1"/>
          </p:nvPr>
        </p:nvSpPr>
        <p:spPr>
          <a:xfrm>
            <a:off x="838200" y="2048933"/>
            <a:ext cx="10515600" cy="4128030"/>
          </a:xfrm>
        </p:spPr>
        <p:txBody>
          <a:bodyPr/>
          <a:lstStyle/>
          <a:p>
            <a:r>
              <a:rPr lang="en-GB" b="1" dirty="0" smtClean="0">
                <a:solidFill>
                  <a:schemeClr val="accent1">
                    <a:lumMod val="50000"/>
                  </a:schemeClr>
                </a:solidFill>
              </a:rPr>
              <a:t>Specific characteristics of families at risk: contribution to complex interventions planning (</a:t>
            </a:r>
            <a:r>
              <a:rPr lang="en-GB" b="1" dirty="0" err="1" smtClean="0">
                <a:solidFill>
                  <a:schemeClr val="accent1">
                    <a:lumMod val="50000"/>
                  </a:schemeClr>
                </a:solidFill>
              </a:rPr>
              <a:t>FamResPlan</a:t>
            </a:r>
            <a:r>
              <a:rPr lang="en-GB" b="1" dirty="0" smtClean="0">
                <a:solidFill>
                  <a:schemeClr val="accent1">
                    <a:lumMod val="50000"/>
                  </a:schemeClr>
                </a:solidFill>
              </a:rPr>
              <a:t>): Project overview</a:t>
            </a:r>
          </a:p>
          <a:p>
            <a:r>
              <a:rPr lang="en-GB" b="1" dirty="0" smtClean="0">
                <a:solidFill>
                  <a:schemeClr val="accent1">
                    <a:lumMod val="50000"/>
                  </a:schemeClr>
                </a:solidFill>
              </a:rPr>
              <a:t>Challenges in defining and connecting constructs in </a:t>
            </a:r>
            <a:r>
              <a:rPr lang="en-GB" b="1" dirty="0" err="1" smtClean="0">
                <a:solidFill>
                  <a:schemeClr val="accent1">
                    <a:lumMod val="50000"/>
                  </a:schemeClr>
                </a:solidFill>
              </a:rPr>
              <a:t>FamResPlan</a:t>
            </a:r>
            <a:r>
              <a:rPr lang="en-GB" b="1" dirty="0" smtClean="0">
                <a:solidFill>
                  <a:schemeClr val="accent1">
                    <a:lumMod val="50000"/>
                  </a:schemeClr>
                </a:solidFill>
              </a:rPr>
              <a:t> project</a:t>
            </a:r>
          </a:p>
          <a:p>
            <a:r>
              <a:rPr lang="en-GB" b="1" dirty="0" smtClean="0">
                <a:solidFill>
                  <a:schemeClr val="accent1">
                    <a:lumMod val="50000"/>
                  </a:schemeClr>
                </a:solidFill>
              </a:rPr>
              <a:t>Family Resilience Scale: Development and factor structure</a:t>
            </a:r>
          </a:p>
          <a:p>
            <a:r>
              <a:rPr lang="en-GB" b="1" dirty="0" smtClean="0">
                <a:solidFill>
                  <a:schemeClr val="accent1">
                    <a:lumMod val="50000"/>
                  </a:schemeClr>
                </a:solidFill>
              </a:rPr>
              <a:t>Mosaic of ethical issues and lessons learned in the Pilot-study of </a:t>
            </a:r>
            <a:r>
              <a:rPr lang="en-GB" b="1" dirty="0" err="1" smtClean="0">
                <a:solidFill>
                  <a:schemeClr val="accent1">
                    <a:lumMod val="50000"/>
                  </a:schemeClr>
                </a:solidFill>
              </a:rPr>
              <a:t>FamResPlan</a:t>
            </a:r>
            <a:r>
              <a:rPr lang="en-GB" b="1" dirty="0" smtClean="0">
                <a:solidFill>
                  <a:schemeClr val="accent1">
                    <a:lumMod val="50000"/>
                  </a:schemeClr>
                </a:solidFill>
              </a:rPr>
              <a:t> research project</a:t>
            </a:r>
          </a:p>
          <a:p>
            <a:pPr marL="0" indent="0">
              <a:buNone/>
            </a:pPr>
            <a:endParaRPr lang="en-GB" dirty="0"/>
          </a:p>
        </p:txBody>
      </p:sp>
      <p:pic>
        <p:nvPicPr>
          <p:cNvPr id="4" name="Slika 3"/>
          <p:cNvPicPr>
            <a:picLocks noChangeAspect="1"/>
          </p:cNvPicPr>
          <p:nvPr/>
        </p:nvPicPr>
        <p:blipFill>
          <a:blip r:embed="rId3"/>
          <a:stretch>
            <a:fillRect/>
          </a:stretch>
        </p:blipFill>
        <p:spPr>
          <a:xfrm>
            <a:off x="4007406" y="655963"/>
            <a:ext cx="841321" cy="804742"/>
          </a:xfrm>
          <a:prstGeom prst="rect">
            <a:avLst/>
          </a:prstGeom>
        </p:spPr>
      </p:pic>
    </p:spTree>
    <p:extLst>
      <p:ext uri="{BB962C8B-B14F-4D97-AF65-F5344CB8AC3E}">
        <p14:creationId xmlns:p14="http://schemas.microsoft.com/office/powerpoint/2010/main" val="6367365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itle 52"/>
          <p:cNvSpPr>
            <a:spLocks noGrp="1"/>
          </p:cNvSpPr>
          <p:nvPr>
            <p:ph type="title"/>
          </p:nvPr>
        </p:nvSpPr>
        <p:spPr/>
        <p:txBody>
          <a:bodyPr>
            <a:normAutofit/>
          </a:bodyPr>
          <a:lstStyle/>
          <a:p>
            <a:r>
              <a:rPr lang="en-US" b="1" dirty="0">
                <a:solidFill>
                  <a:schemeClr val="accent1">
                    <a:lumMod val="50000"/>
                  </a:schemeClr>
                </a:solidFill>
              </a:rPr>
              <a:t>Procedure</a:t>
            </a:r>
            <a:br>
              <a:rPr lang="en-US" b="1" dirty="0">
                <a:solidFill>
                  <a:schemeClr val="accent1">
                    <a:lumMod val="50000"/>
                  </a:schemeClr>
                </a:solidFill>
              </a:rPr>
            </a:br>
            <a:r>
              <a:rPr lang="en-US" b="1" dirty="0">
                <a:solidFill>
                  <a:schemeClr val="accent1">
                    <a:lumMod val="50000"/>
                  </a:schemeClr>
                </a:solidFill>
              </a:rPr>
              <a:t>pilot research </a:t>
            </a:r>
          </a:p>
        </p:txBody>
      </p:sp>
      <p:graphicFrame>
        <p:nvGraphicFramePr>
          <p:cNvPr id="55" name="Content Placeholder 54"/>
          <p:cNvGraphicFramePr>
            <a:graphicFrameLocks noGrp="1"/>
          </p:cNvGraphicFramePr>
          <p:nvPr>
            <p:ph idx="1"/>
            <p:extLst/>
          </p:nvPr>
        </p:nvGraphicFramePr>
        <p:xfrm>
          <a:off x="838200" y="1825625"/>
          <a:ext cx="10515600" cy="4871042"/>
        </p:xfrm>
        <a:graphic>
          <a:graphicData uri="http://schemas.openxmlformats.org/drawingml/2006/table">
            <a:tbl>
              <a:tblPr firstRow="1" bandRow="1">
                <a:tableStyleId>{5C22544A-7EE6-4342-B048-85BDC9FD1C3A}</a:tableStyleId>
              </a:tblPr>
              <a:tblGrid>
                <a:gridCol w="5257800"/>
                <a:gridCol w="5257800"/>
              </a:tblGrid>
              <a:tr h="591650">
                <a:tc>
                  <a:txBody>
                    <a:bodyPr/>
                    <a:lstStyle/>
                    <a:p>
                      <a:pPr algn="ctr">
                        <a:lnSpc>
                          <a:spcPct val="115000"/>
                        </a:lnSpc>
                        <a:spcAft>
                          <a:spcPts val="1000"/>
                        </a:spcAft>
                      </a:pPr>
                      <a:r>
                        <a:rPr lang="en-US" sz="2400" b="1" kern="1200" noProof="0" dirty="0" smtClean="0">
                          <a:solidFill>
                            <a:schemeClr val="accent5">
                              <a:lumMod val="50000"/>
                            </a:schemeClr>
                          </a:solidFill>
                          <a:latin typeface="+mj-lt"/>
                          <a:ea typeface="+mn-ea"/>
                          <a:cs typeface="Times New Roman" panose="02020603050405020304" pitchFamily="18" charset="0"/>
                        </a:rPr>
                        <a:t>Quantitative part</a:t>
                      </a:r>
                      <a:endParaRPr lang="en-US" sz="2400" b="1" kern="1200" noProof="0" dirty="0">
                        <a:solidFill>
                          <a:schemeClr val="accent5">
                            <a:lumMod val="50000"/>
                          </a:schemeClr>
                        </a:solidFill>
                        <a:latin typeface="+mj-lt"/>
                        <a:ea typeface="+mn-ea"/>
                        <a:cs typeface="Times New Roman" panose="02020603050405020304" pitchFamily="18" charset="0"/>
                      </a:endParaRPr>
                    </a:p>
                  </a:txBody>
                  <a:tcPr marL="68580" marR="68580" marT="0" marB="0"/>
                </a:tc>
                <a:tc>
                  <a:txBody>
                    <a:bodyPr/>
                    <a:lstStyle/>
                    <a:p>
                      <a:pPr algn="ctr">
                        <a:lnSpc>
                          <a:spcPct val="115000"/>
                        </a:lnSpc>
                        <a:spcAft>
                          <a:spcPts val="1000"/>
                        </a:spcAft>
                      </a:pPr>
                      <a:r>
                        <a:rPr lang="en-US" sz="2400" b="1" kern="1200" noProof="0" dirty="0" smtClean="0">
                          <a:solidFill>
                            <a:schemeClr val="accent5">
                              <a:lumMod val="50000"/>
                            </a:schemeClr>
                          </a:solidFill>
                          <a:latin typeface="+mj-lt"/>
                          <a:ea typeface="+mn-ea"/>
                          <a:cs typeface="Times New Roman" panose="02020603050405020304" pitchFamily="18" charset="0"/>
                        </a:rPr>
                        <a:t>Qualitative part</a:t>
                      </a:r>
                      <a:endParaRPr lang="en-US" sz="2400" b="1" kern="1200" noProof="0" dirty="0">
                        <a:solidFill>
                          <a:schemeClr val="accent5">
                            <a:lumMod val="50000"/>
                          </a:schemeClr>
                        </a:solidFill>
                        <a:latin typeface="+mj-lt"/>
                        <a:ea typeface="+mn-ea"/>
                        <a:cs typeface="Times New Roman" panose="02020603050405020304" pitchFamily="18" charset="0"/>
                      </a:endParaRPr>
                    </a:p>
                  </a:txBody>
                  <a:tcPr marL="68580" marR="68580" marT="0" marB="0"/>
                </a:tc>
              </a:tr>
              <a:tr h="370840">
                <a:tc>
                  <a:txBody>
                    <a:bodyPr/>
                    <a:lstStyle/>
                    <a:p>
                      <a:pPr>
                        <a:lnSpc>
                          <a:spcPct val="90000"/>
                        </a:lnSpc>
                        <a:spcAft>
                          <a:spcPts val="0"/>
                        </a:spcAft>
                      </a:pPr>
                      <a:r>
                        <a:rPr lang="en-US" sz="2400" b="0" kern="1200" noProof="0" dirty="0" smtClean="0">
                          <a:solidFill>
                            <a:schemeClr val="accent5">
                              <a:lumMod val="50000"/>
                            </a:schemeClr>
                          </a:solidFill>
                          <a:latin typeface="+mj-lt"/>
                          <a:ea typeface="+mn-ea"/>
                          <a:cs typeface="Times New Roman" panose="02020603050405020304" pitchFamily="18" charset="0"/>
                        </a:rPr>
                        <a:t>Sample: children / young people (aged over 12 years) who received intervention for behavioral problems</a:t>
                      </a:r>
                      <a:r>
                        <a:rPr lang="hr-HR" sz="2400" b="0" kern="1200" noProof="0" dirty="0" smtClean="0">
                          <a:solidFill>
                            <a:schemeClr val="accent5">
                              <a:lumMod val="50000"/>
                            </a:schemeClr>
                          </a:solidFill>
                          <a:latin typeface="+mj-lt"/>
                          <a:ea typeface="+mn-ea"/>
                          <a:cs typeface="Times New Roman" panose="02020603050405020304" pitchFamily="18" charset="0"/>
                        </a:rPr>
                        <a:t> </a:t>
                      </a:r>
                      <a:r>
                        <a:rPr lang="en-US" sz="2400" b="0" kern="1200" noProof="0" dirty="0" smtClean="0">
                          <a:solidFill>
                            <a:schemeClr val="accent5">
                              <a:lumMod val="50000"/>
                            </a:schemeClr>
                          </a:solidFill>
                          <a:latin typeface="+mj-lt"/>
                          <a:ea typeface="+mn-ea"/>
                          <a:cs typeface="Times New Roman" panose="02020603050405020304" pitchFamily="18" charset="0"/>
                        </a:rPr>
                        <a:t>within social welfare system (N = 109) and their parents (N = 109)   </a:t>
                      </a:r>
                      <a:endParaRPr lang="hr-HR" sz="2400" b="0" kern="1200" noProof="0" dirty="0" smtClean="0">
                        <a:solidFill>
                          <a:schemeClr val="accent5">
                            <a:lumMod val="50000"/>
                          </a:schemeClr>
                        </a:solidFill>
                        <a:latin typeface="+mj-lt"/>
                        <a:ea typeface="+mn-ea"/>
                        <a:cs typeface="Times New Roman" panose="02020603050405020304" pitchFamily="18" charset="0"/>
                      </a:endParaRPr>
                    </a:p>
                    <a:p>
                      <a:pPr>
                        <a:lnSpc>
                          <a:spcPct val="90000"/>
                        </a:lnSpc>
                        <a:spcAft>
                          <a:spcPts val="0"/>
                        </a:spcAft>
                      </a:pPr>
                      <a:endParaRPr lang="hr-HR" sz="2400" b="0" kern="1200" noProof="0" dirty="0" smtClean="0">
                        <a:solidFill>
                          <a:schemeClr val="accent5">
                            <a:lumMod val="50000"/>
                          </a:schemeClr>
                        </a:solidFill>
                        <a:latin typeface="+mj-lt"/>
                        <a:ea typeface="+mn-ea"/>
                        <a:cs typeface="Times New Roman" panose="02020603050405020304" pitchFamily="18" charset="0"/>
                      </a:endParaRPr>
                    </a:p>
                    <a:p>
                      <a:pPr>
                        <a:lnSpc>
                          <a:spcPct val="90000"/>
                        </a:lnSpc>
                        <a:spcAft>
                          <a:spcPts val="0"/>
                        </a:spcAft>
                      </a:pPr>
                      <a:r>
                        <a:rPr lang="en-US" sz="2400" b="0" kern="1200" noProof="0" dirty="0" smtClean="0">
                          <a:solidFill>
                            <a:schemeClr val="accent5">
                              <a:lumMod val="50000"/>
                            </a:schemeClr>
                          </a:solidFill>
                          <a:latin typeface="+mj-lt"/>
                          <a:ea typeface="+mn-ea"/>
                          <a:cs typeface="Times New Roman" panose="02020603050405020304" pitchFamily="18" charset="0"/>
                        </a:rPr>
                        <a:t>Aims: </a:t>
                      </a:r>
                    </a:p>
                    <a:p>
                      <a:pPr marL="342900" indent="-342900" algn="just" defTabSz="4507640" rtl="0" eaLnBrk="1" latinLnBrk="0" hangingPunct="1">
                        <a:lnSpc>
                          <a:spcPct val="90000"/>
                        </a:lnSpc>
                        <a:spcAft>
                          <a:spcPts val="0"/>
                        </a:spcAft>
                        <a:buFont typeface="Wingdings" panose="05000000000000000000" pitchFamily="2" charset="2"/>
                        <a:buChar char="§"/>
                        <a:tabLst>
                          <a:tab pos="194310" algn="l"/>
                          <a:tab pos="876300" algn="l"/>
                        </a:tabLst>
                      </a:pPr>
                      <a:r>
                        <a:rPr lang="en-US" sz="2400" b="0" kern="1200" noProof="0" dirty="0" smtClean="0">
                          <a:solidFill>
                            <a:schemeClr val="accent5">
                              <a:lumMod val="50000"/>
                            </a:schemeClr>
                          </a:solidFill>
                          <a:latin typeface="+mj-lt"/>
                          <a:ea typeface="+mn-ea"/>
                          <a:cs typeface="Times New Roman" panose="02020603050405020304" pitchFamily="18" charset="0"/>
                        </a:rPr>
                        <a:t>instruments validation</a:t>
                      </a:r>
                    </a:p>
                    <a:p>
                      <a:pPr marL="342900" indent="-342900" algn="just" defTabSz="4507640" rtl="0" eaLnBrk="1" latinLnBrk="0" hangingPunct="1">
                        <a:lnSpc>
                          <a:spcPct val="90000"/>
                        </a:lnSpc>
                        <a:spcAft>
                          <a:spcPts val="0"/>
                        </a:spcAft>
                        <a:buFont typeface="Wingdings" panose="05000000000000000000" pitchFamily="2" charset="2"/>
                        <a:buChar char="§"/>
                        <a:tabLst>
                          <a:tab pos="194310" algn="l"/>
                          <a:tab pos="876300" algn="l"/>
                        </a:tabLst>
                      </a:pPr>
                      <a:r>
                        <a:rPr lang="en-US" sz="2400" b="0" kern="1200" noProof="0" dirty="0" smtClean="0">
                          <a:solidFill>
                            <a:schemeClr val="accent5">
                              <a:lumMod val="50000"/>
                            </a:schemeClr>
                          </a:solidFill>
                          <a:latin typeface="+mj-lt"/>
                          <a:ea typeface="+mn-ea"/>
                          <a:cs typeface="Times New Roman" panose="02020603050405020304" pitchFamily="18" charset="0"/>
                        </a:rPr>
                        <a:t>research approach validation</a:t>
                      </a:r>
                    </a:p>
                    <a:p>
                      <a:pPr>
                        <a:lnSpc>
                          <a:spcPct val="115000"/>
                        </a:lnSpc>
                        <a:spcAft>
                          <a:spcPts val="1000"/>
                        </a:spcAft>
                      </a:pPr>
                      <a:r>
                        <a:rPr lang="en-US" sz="2400" b="0" kern="1200" noProof="0" dirty="0" smtClean="0">
                          <a:solidFill>
                            <a:schemeClr val="accent5">
                              <a:lumMod val="50000"/>
                            </a:schemeClr>
                          </a:solidFill>
                          <a:latin typeface="+mj-lt"/>
                          <a:ea typeface="+mn-ea"/>
                          <a:cs typeface="Times New Roman" panose="02020603050405020304" pitchFamily="18" charset="0"/>
                        </a:rPr>
                        <a:t> </a:t>
                      </a:r>
                      <a:endParaRPr lang="en-US" sz="2400" b="0" kern="1200" noProof="0" dirty="0">
                        <a:solidFill>
                          <a:schemeClr val="accent5">
                            <a:lumMod val="50000"/>
                          </a:schemeClr>
                        </a:solidFill>
                        <a:latin typeface="+mj-lt"/>
                        <a:ea typeface="+mn-ea"/>
                        <a:cs typeface="Times New Roman" panose="02020603050405020304" pitchFamily="18" charset="0"/>
                      </a:endParaRPr>
                    </a:p>
                  </a:txBody>
                  <a:tcPr marL="68580" marR="68580" marT="0" marB="0"/>
                </a:tc>
                <a:tc>
                  <a:txBody>
                    <a:bodyPr/>
                    <a:lstStyle/>
                    <a:p>
                      <a:pPr algn="l">
                        <a:lnSpc>
                          <a:spcPct val="90000"/>
                        </a:lnSpc>
                        <a:spcAft>
                          <a:spcPts val="0"/>
                        </a:spcAft>
                      </a:pPr>
                      <a:r>
                        <a:rPr lang="en-US" sz="2400" b="0" kern="1200" noProof="0" dirty="0" smtClean="0">
                          <a:solidFill>
                            <a:schemeClr val="accent5">
                              <a:lumMod val="50000"/>
                            </a:schemeClr>
                          </a:solidFill>
                          <a:latin typeface="+mj-lt"/>
                          <a:ea typeface="+mn-ea"/>
                          <a:cs typeface="Times New Roman" panose="02020603050405020304" pitchFamily="18" charset="0"/>
                        </a:rPr>
                        <a:t>Family interview with 4 families included in intervention delivered by NGO </a:t>
                      </a:r>
                      <a:r>
                        <a:rPr lang="en-US" sz="2400" b="0" kern="1200" noProof="0" dirty="0" err="1" smtClean="0">
                          <a:solidFill>
                            <a:schemeClr val="accent5">
                              <a:lumMod val="50000"/>
                            </a:schemeClr>
                          </a:solidFill>
                          <a:latin typeface="+mj-lt"/>
                          <a:ea typeface="+mn-ea"/>
                          <a:cs typeface="Times New Roman" panose="02020603050405020304" pitchFamily="18" charset="0"/>
                        </a:rPr>
                        <a:t>Ambidekster</a:t>
                      </a:r>
                      <a:r>
                        <a:rPr lang="en-US" sz="2400" b="0" kern="1200" noProof="0" dirty="0" smtClean="0">
                          <a:solidFill>
                            <a:schemeClr val="accent5">
                              <a:lumMod val="50000"/>
                            </a:schemeClr>
                          </a:solidFill>
                          <a:latin typeface="+mj-lt"/>
                          <a:ea typeface="+mn-ea"/>
                          <a:cs typeface="Times New Roman" panose="02020603050405020304" pitchFamily="18" charset="0"/>
                        </a:rPr>
                        <a:t> (explanatory approach) </a:t>
                      </a:r>
                    </a:p>
                    <a:p>
                      <a:pPr algn="l">
                        <a:lnSpc>
                          <a:spcPct val="90000"/>
                        </a:lnSpc>
                        <a:spcAft>
                          <a:spcPts val="0"/>
                        </a:spcAft>
                      </a:pPr>
                      <a:r>
                        <a:rPr lang="en-US" sz="2400" b="0" kern="1200" noProof="0" dirty="0" smtClean="0">
                          <a:solidFill>
                            <a:schemeClr val="accent5">
                              <a:lumMod val="50000"/>
                            </a:schemeClr>
                          </a:solidFill>
                          <a:latin typeface="+mj-lt"/>
                          <a:ea typeface="+mn-ea"/>
                          <a:cs typeface="Times New Roman" panose="02020603050405020304" pitchFamily="18" charset="0"/>
                        </a:rPr>
                        <a:t> </a:t>
                      </a:r>
                    </a:p>
                    <a:p>
                      <a:pPr algn="l">
                        <a:lnSpc>
                          <a:spcPct val="90000"/>
                        </a:lnSpc>
                        <a:spcAft>
                          <a:spcPts val="0"/>
                        </a:spcAft>
                      </a:pPr>
                      <a:r>
                        <a:rPr lang="en-US" sz="2400" b="0" kern="1200" noProof="0" dirty="0" smtClean="0">
                          <a:solidFill>
                            <a:schemeClr val="accent5">
                              <a:lumMod val="50000"/>
                            </a:schemeClr>
                          </a:solidFill>
                          <a:latin typeface="+mj-lt"/>
                          <a:ea typeface="+mn-ea"/>
                          <a:cs typeface="Times New Roman" panose="02020603050405020304" pitchFamily="18" charset="0"/>
                        </a:rPr>
                        <a:t> </a:t>
                      </a:r>
                      <a:endParaRPr lang="hr-HR" sz="2400" b="0" kern="1200" noProof="0" dirty="0" smtClean="0">
                        <a:solidFill>
                          <a:schemeClr val="accent5">
                            <a:lumMod val="50000"/>
                          </a:schemeClr>
                        </a:solidFill>
                        <a:latin typeface="+mj-lt"/>
                        <a:ea typeface="+mn-ea"/>
                        <a:cs typeface="Times New Roman" panose="02020603050405020304" pitchFamily="18" charset="0"/>
                      </a:endParaRPr>
                    </a:p>
                    <a:p>
                      <a:pPr algn="l">
                        <a:lnSpc>
                          <a:spcPct val="90000"/>
                        </a:lnSpc>
                        <a:spcAft>
                          <a:spcPts val="0"/>
                        </a:spcAft>
                      </a:pPr>
                      <a:endParaRPr lang="hr-HR" sz="2400" b="0" kern="1200" noProof="0" dirty="0" smtClean="0">
                        <a:solidFill>
                          <a:schemeClr val="accent5">
                            <a:lumMod val="50000"/>
                          </a:schemeClr>
                        </a:solidFill>
                        <a:latin typeface="+mj-lt"/>
                        <a:ea typeface="+mn-ea"/>
                        <a:cs typeface="Times New Roman" panose="02020603050405020304" pitchFamily="18" charset="0"/>
                      </a:endParaRPr>
                    </a:p>
                    <a:p>
                      <a:pPr algn="l">
                        <a:lnSpc>
                          <a:spcPct val="90000"/>
                        </a:lnSpc>
                        <a:spcAft>
                          <a:spcPts val="0"/>
                        </a:spcAft>
                      </a:pPr>
                      <a:r>
                        <a:rPr lang="en-US" sz="2400" b="0" kern="1200" noProof="0" dirty="0" smtClean="0">
                          <a:solidFill>
                            <a:schemeClr val="accent5">
                              <a:lumMod val="50000"/>
                            </a:schemeClr>
                          </a:solidFill>
                          <a:latin typeface="+mj-lt"/>
                          <a:ea typeface="+mn-ea"/>
                          <a:cs typeface="Times New Roman" panose="02020603050405020304" pitchFamily="18" charset="0"/>
                        </a:rPr>
                        <a:t>Aims: </a:t>
                      </a:r>
                    </a:p>
                    <a:p>
                      <a:pPr marL="342900" indent="-342900" algn="l">
                        <a:lnSpc>
                          <a:spcPct val="90000"/>
                        </a:lnSpc>
                        <a:spcAft>
                          <a:spcPts val="0"/>
                        </a:spcAft>
                        <a:buFont typeface="Wingdings" panose="05000000000000000000" pitchFamily="2" charset="2"/>
                        <a:buChar char="§"/>
                      </a:pPr>
                      <a:r>
                        <a:rPr lang="en-US" sz="2400" b="0" kern="1200" noProof="0" dirty="0" smtClean="0">
                          <a:solidFill>
                            <a:schemeClr val="accent5">
                              <a:lumMod val="50000"/>
                            </a:schemeClr>
                          </a:solidFill>
                          <a:latin typeface="+mj-lt"/>
                          <a:ea typeface="+mn-ea"/>
                          <a:cs typeface="Times New Roman" panose="02020603050405020304" pitchFamily="18" charset="0"/>
                        </a:rPr>
                        <a:t>interview protocols validation </a:t>
                      </a:r>
                    </a:p>
                    <a:p>
                      <a:pPr marL="342900" indent="-342900" algn="l">
                        <a:lnSpc>
                          <a:spcPct val="90000"/>
                        </a:lnSpc>
                        <a:spcAft>
                          <a:spcPts val="0"/>
                        </a:spcAft>
                        <a:buFont typeface="Wingdings" panose="05000000000000000000" pitchFamily="2" charset="2"/>
                        <a:buChar char="§"/>
                      </a:pPr>
                      <a:r>
                        <a:rPr lang="en-US" sz="2400" b="0" kern="1200" noProof="0" dirty="0" smtClean="0">
                          <a:solidFill>
                            <a:schemeClr val="accent5">
                              <a:lumMod val="50000"/>
                            </a:schemeClr>
                          </a:solidFill>
                          <a:latin typeface="+mj-lt"/>
                          <a:ea typeface="+mn-ea"/>
                          <a:cs typeface="Times New Roman" panose="02020603050405020304" pitchFamily="18" charset="0"/>
                        </a:rPr>
                        <a:t>getting experience in leading the family interviews </a:t>
                      </a:r>
                    </a:p>
                    <a:p>
                      <a:pPr marL="342900" indent="-342900" algn="l">
                        <a:lnSpc>
                          <a:spcPct val="90000"/>
                        </a:lnSpc>
                        <a:spcAft>
                          <a:spcPts val="0"/>
                        </a:spcAft>
                        <a:buFont typeface="Wingdings" panose="05000000000000000000" pitchFamily="2" charset="2"/>
                        <a:buChar char="§"/>
                      </a:pPr>
                      <a:r>
                        <a:rPr lang="en-US" sz="2400" b="0" kern="1200" noProof="0" dirty="0" smtClean="0">
                          <a:solidFill>
                            <a:schemeClr val="accent5">
                              <a:lumMod val="50000"/>
                            </a:schemeClr>
                          </a:solidFill>
                          <a:latin typeface="+mj-lt"/>
                          <a:ea typeface="+mn-ea"/>
                          <a:cs typeface="Times New Roman" panose="02020603050405020304" pitchFamily="18" charset="0"/>
                        </a:rPr>
                        <a:t>insight in families perception of research approach adequacy and appropriateness </a:t>
                      </a:r>
                      <a:endParaRPr lang="en-US" sz="2400" b="0" kern="1200" noProof="0" dirty="0">
                        <a:solidFill>
                          <a:schemeClr val="accent5">
                            <a:lumMod val="50000"/>
                          </a:schemeClr>
                        </a:solidFill>
                        <a:latin typeface="+mj-lt"/>
                        <a:ea typeface="+mn-ea"/>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337109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b="1" dirty="0" err="1">
                <a:solidFill>
                  <a:schemeClr val="accent1">
                    <a:lumMod val="50000"/>
                  </a:schemeClr>
                </a:solidFill>
              </a:rPr>
              <a:t>Methodology</a:t>
            </a:r>
            <a:r>
              <a:rPr lang="en-US" b="1" dirty="0">
                <a:solidFill>
                  <a:schemeClr val="accent1">
                    <a:lumMod val="50000"/>
                  </a:schemeClr>
                </a:solidFill>
              </a:rPr>
              <a:t/>
            </a:r>
            <a:br>
              <a:rPr lang="en-US" b="1" dirty="0">
                <a:solidFill>
                  <a:schemeClr val="accent1">
                    <a:lumMod val="50000"/>
                  </a:schemeClr>
                </a:solidFill>
              </a:rPr>
            </a:br>
            <a:r>
              <a:rPr lang="hr-HR" b="1" dirty="0">
                <a:solidFill>
                  <a:schemeClr val="accent1">
                    <a:lumMod val="50000"/>
                  </a:schemeClr>
                </a:solidFill>
              </a:rPr>
              <a:t>mix </a:t>
            </a:r>
            <a:r>
              <a:rPr lang="hr-HR" b="1" dirty="0" err="1">
                <a:solidFill>
                  <a:schemeClr val="accent1">
                    <a:lumMod val="50000"/>
                  </a:schemeClr>
                </a:solidFill>
              </a:rPr>
              <a:t>method</a:t>
            </a:r>
            <a:r>
              <a:rPr lang="hr-HR" b="1" dirty="0">
                <a:solidFill>
                  <a:schemeClr val="accent1">
                    <a:lumMod val="50000"/>
                  </a:schemeClr>
                </a:solidFill>
              </a:rPr>
              <a:t>, </a:t>
            </a:r>
            <a:r>
              <a:rPr lang="hr-HR" b="1" dirty="0" err="1">
                <a:solidFill>
                  <a:schemeClr val="accent1">
                    <a:lumMod val="50000"/>
                  </a:schemeClr>
                </a:solidFill>
              </a:rPr>
              <a:t>sequential</a:t>
            </a:r>
            <a:r>
              <a:rPr lang="hr-HR" b="1" dirty="0">
                <a:solidFill>
                  <a:schemeClr val="accent1">
                    <a:lumMod val="50000"/>
                  </a:schemeClr>
                </a:solidFill>
              </a:rPr>
              <a:t> </a:t>
            </a:r>
            <a:r>
              <a:rPr lang="hr-HR" b="1" dirty="0" err="1">
                <a:solidFill>
                  <a:schemeClr val="accent1">
                    <a:lumMod val="50000"/>
                  </a:schemeClr>
                </a:solidFill>
              </a:rPr>
              <a:t>explanatory</a:t>
            </a:r>
            <a:r>
              <a:rPr lang="hr-HR" b="1" dirty="0">
                <a:solidFill>
                  <a:schemeClr val="accent1">
                    <a:lumMod val="50000"/>
                  </a:schemeClr>
                </a:solidFill>
              </a:rPr>
              <a:t> design</a:t>
            </a:r>
            <a:endParaRPr lang="en-US" b="1" dirty="0">
              <a:solidFill>
                <a:schemeClr val="accent1">
                  <a:lumMod val="50000"/>
                </a:schemeClr>
              </a:solidFill>
            </a:endParaRPr>
          </a:p>
        </p:txBody>
      </p:sp>
      <p:sp>
        <p:nvSpPr>
          <p:cNvPr id="4" name="Content Placeholder 3"/>
          <p:cNvSpPr>
            <a:spLocks noGrp="1"/>
          </p:cNvSpPr>
          <p:nvPr>
            <p:ph idx="1"/>
          </p:nvPr>
        </p:nvSpPr>
        <p:spPr/>
        <p:txBody>
          <a:bodyPr>
            <a:normAutofit/>
          </a:bodyPr>
          <a:lstStyle/>
          <a:p>
            <a:pPr>
              <a:lnSpc>
                <a:spcPct val="115000"/>
              </a:lnSpc>
              <a:spcAft>
                <a:spcPts val="1000"/>
              </a:spcAft>
            </a:pPr>
            <a:endParaRPr lang="hr-HR" dirty="0" smtClean="0">
              <a:solidFill>
                <a:schemeClr val="accent5">
                  <a:lumMod val="50000"/>
                </a:schemeClr>
              </a:solidFill>
              <a:cs typeface="Times New Roman" panose="02020603050405020304" pitchFamily="18" charset="0"/>
            </a:endParaRPr>
          </a:p>
          <a:p>
            <a:pPr>
              <a:lnSpc>
                <a:spcPct val="115000"/>
              </a:lnSpc>
              <a:spcAft>
                <a:spcPts val="1000"/>
              </a:spcAft>
            </a:pPr>
            <a:endParaRPr lang="hr-HR" dirty="0">
              <a:solidFill>
                <a:schemeClr val="accent5">
                  <a:lumMod val="50000"/>
                </a:schemeClr>
              </a:solidFill>
              <a:cs typeface="Times New Roman" panose="02020603050405020304" pitchFamily="18" charset="0"/>
            </a:endParaRPr>
          </a:p>
          <a:p>
            <a:pPr marL="0" indent="0">
              <a:lnSpc>
                <a:spcPct val="115000"/>
              </a:lnSpc>
              <a:spcAft>
                <a:spcPts val="1000"/>
              </a:spcAft>
              <a:buNone/>
            </a:pPr>
            <a:endParaRPr lang="hr-HR" dirty="0" smtClean="0">
              <a:solidFill>
                <a:schemeClr val="accent5">
                  <a:lumMod val="50000"/>
                </a:schemeClr>
              </a:solidFill>
              <a:cs typeface="Times New Roman" panose="02020603050405020304" pitchFamily="18" charset="0"/>
            </a:endParaRPr>
          </a:p>
          <a:p>
            <a:pPr>
              <a:lnSpc>
                <a:spcPct val="115000"/>
              </a:lnSpc>
              <a:spcAft>
                <a:spcPts val="1000"/>
              </a:spcAft>
            </a:pPr>
            <a:endParaRPr lang="hr-HR" dirty="0" smtClean="0">
              <a:solidFill>
                <a:schemeClr val="accent5">
                  <a:lumMod val="50000"/>
                </a:schemeClr>
              </a:solidFill>
              <a:cs typeface="Times New Roman" panose="02020603050405020304" pitchFamily="18" charset="0"/>
            </a:endParaRPr>
          </a:p>
          <a:p>
            <a:pPr>
              <a:lnSpc>
                <a:spcPct val="115000"/>
              </a:lnSpc>
              <a:spcAft>
                <a:spcPts val="1000"/>
              </a:spcAft>
            </a:pPr>
            <a:endParaRPr lang="hr-HR" dirty="0">
              <a:solidFill>
                <a:schemeClr val="accent5">
                  <a:lumMod val="50000"/>
                </a:schemeClr>
              </a:solidFill>
              <a:cs typeface="Times New Roman" panose="02020603050405020304" pitchFamily="18" charset="0"/>
            </a:endParaRPr>
          </a:p>
          <a:p>
            <a:pPr>
              <a:lnSpc>
                <a:spcPct val="115000"/>
              </a:lnSpc>
              <a:spcAft>
                <a:spcPts val="1000"/>
              </a:spcAft>
            </a:pPr>
            <a:endParaRPr lang="hr-HR" dirty="0" smtClean="0">
              <a:solidFill>
                <a:schemeClr val="accent5">
                  <a:lumMod val="50000"/>
                </a:schemeClr>
              </a:solidFill>
              <a:cs typeface="Times New Roman" panose="02020603050405020304" pitchFamily="18" charset="0"/>
            </a:endParaRPr>
          </a:p>
          <a:p>
            <a:pPr>
              <a:lnSpc>
                <a:spcPct val="115000"/>
              </a:lnSpc>
            </a:pPr>
            <a:endParaRPr lang="hr-HR" dirty="0">
              <a:solidFill>
                <a:schemeClr val="accent5">
                  <a:lumMod val="50000"/>
                </a:schemeClr>
              </a:solidFill>
              <a:cs typeface="Times New Roman" panose="02020603050405020304" pitchFamily="18" charset="0"/>
            </a:endParaRPr>
          </a:p>
          <a:p>
            <a:pPr marL="0" indent="0">
              <a:buNone/>
            </a:pPr>
            <a:endParaRPr lang="en-US" dirty="0"/>
          </a:p>
        </p:txBody>
      </p:sp>
      <p:sp>
        <p:nvSpPr>
          <p:cNvPr id="5" name="Rounded Rectangle 4"/>
          <p:cNvSpPr/>
          <p:nvPr/>
        </p:nvSpPr>
        <p:spPr>
          <a:xfrm>
            <a:off x="736600" y="2026605"/>
            <a:ext cx="3779067" cy="11715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b="1" dirty="0" smtClean="0">
                <a:solidFill>
                  <a:schemeClr val="accent5">
                    <a:lumMod val="50000"/>
                  </a:schemeClr>
                </a:solidFill>
                <a:latin typeface="+mj-lt"/>
                <a:cs typeface="Times New Roman" panose="02020603050405020304" pitchFamily="18" charset="0"/>
              </a:rPr>
              <a:t>Quantitative part</a:t>
            </a:r>
          </a:p>
          <a:p>
            <a:pPr algn="ctr">
              <a:lnSpc>
                <a:spcPct val="90000"/>
              </a:lnSpc>
            </a:pPr>
            <a:r>
              <a:rPr lang="en-US" dirty="0" smtClean="0">
                <a:solidFill>
                  <a:schemeClr val="accent5">
                    <a:lumMod val="50000"/>
                  </a:schemeClr>
                </a:solidFill>
                <a:latin typeface="+mj-lt"/>
                <a:cs typeface="Times New Roman" panose="02020603050405020304" pitchFamily="18" charset="0"/>
              </a:rPr>
              <a:t>data collection: questionnaire</a:t>
            </a:r>
          </a:p>
          <a:p>
            <a:pPr algn="ctr">
              <a:lnSpc>
                <a:spcPct val="90000"/>
              </a:lnSpc>
            </a:pPr>
            <a:r>
              <a:rPr lang="en-US" dirty="0" smtClean="0">
                <a:solidFill>
                  <a:schemeClr val="accent5">
                    <a:lumMod val="50000"/>
                  </a:schemeClr>
                </a:solidFill>
                <a:latin typeface="+mj-lt"/>
                <a:cs typeface="Times New Roman" panose="02020603050405020304" pitchFamily="18" charset="0"/>
              </a:rPr>
              <a:t>data analyses</a:t>
            </a:r>
          </a:p>
          <a:p>
            <a:pPr algn="ctr">
              <a:lnSpc>
                <a:spcPct val="90000"/>
              </a:lnSpc>
            </a:pPr>
            <a:r>
              <a:rPr lang="en-US" dirty="0" smtClean="0">
                <a:solidFill>
                  <a:schemeClr val="accent5">
                    <a:lumMod val="50000"/>
                  </a:schemeClr>
                </a:solidFill>
                <a:latin typeface="+mj-lt"/>
                <a:cs typeface="Times New Roman" panose="02020603050405020304" pitchFamily="18" charset="0"/>
              </a:rPr>
              <a:t>results</a:t>
            </a:r>
          </a:p>
        </p:txBody>
      </p:sp>
      <p:sp>
        <p:nvSpPr>
          <p:cNvPr id="7" name="Rounded Rectangle 6"/>
          <p:cNvSpPr/>
          <p:nvPr/>
        </p:nvSpPr>
        <p:spPr>
          <a:xfrm>
            <a:off x="2044700" y="3430606"/>
            <a:ext cx="3886200" cy="97156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b="1" dirty="0" smtClean="0">
                <a:solidFill>
                  <a:schemeClr val="accent5">
                    <a:lumMod val="50000"/>
                  </a:schemeClr>
                </a:solidFill>
                <a:latin typeface="+mj-lt"/>
                <a:cs typeface="Times New Roman" panose="02020603050405020304" pitchFamily="18" charset="0"/>
              </a:rPr>
              <a:t>Combining</a:t>
            </a:r>
            <a:endParaRPr lang="hr-HR" b="1" dirty="0" smtClean="0">
              <a:solidFill>
                <a:schemeClr val="accent5">
                  <a:lumMod val="50000"/>
                </a:schemeClr>
              </a:solidFill>
              <a:latin typeface="+mj-lt"/>
              <a:cs typeface="Times New Roman" panose="02020603050405020304" pitchFamily="18" charset="0"/>
            </a:endParaRPr>
          </a:p>
          <a:p>
            <a:pPr algn="ctr">
              <a:lnSpc>
                <a:spcPct val="90000"/>
              </a:lnSpc>
            </a:pPr>
            <a:r>
              <a:rPr lang="en-US" dirty="0" smtClean="0">
                <a:solidFill>
                  <a:schemeClr val="accent5">
                    <a:lumMod val="50000"/>
                  </a:schemeClr>
                </a:solidFill>
                <a:latin typeface="+mj-lt"/>
                <a:cs typeface="Times New Roman" panose="02020603050405020304" pitchFamily="18" charset="0"/>
              </a:rPr>
              <a:t>selection of participants for qualitative research based on the results</a:t>
            </a:r>
            <a:endParaRPr lang="hr-HR" dirty="0" smtClean="0">
              <a:solidFill>
                <a:schemeClr val="accent5">
                  <a:lumMod val="50000"/>
                </a:schemeClr>
              </a:solidFill>
              <a:latin typeface="+mj-lt"/>
              <a:cs typeface="Times New Roman" panose="02020603050405020304" pitchFamily="18" charset="0"/>
            </a:endParaRPr>
          </a:p>
        </p:txBody>
      </p:sp>
      <p:sp>
        <p:nvSpPr>
          <p:cNvPr id="8" name="Rounded Rectangle 7"/>
          <p:cNvSpPr/>
          <p:nvPr/>
        </p:nvSpPr>
        <p:spPr>
          <a:xfrm>
            <a:off x="3096986" y="4657744"/>
            <a:ext cx="3779067" cy="128679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5">
                    <a:lumMod val="50000"/>
                  </a:schemeClr>
                </a:solidFill>
                <a:latin typeface="+mj-lt"/>
                <a:cs typeface="Times New Roman" panose="02020603050405020304" pitchFamily="18" charset="0"/>
              </a:rPr>
              <a:t>Qualitative part</a:t>
            </a:r>
          </a:p>
          <a:p>
            <a:pPr algn="ctr"/>
            <a:r>
              <a:rPr lang="en-US" dirty="0" smtClean="0">
                <a:solidFill>
                  <a:schemeClr val="accent5">
                    <a:lumMod val="50000"/>
                  </a:schemeClr>
                </a:solidFill>
                <a:latin typeface="+mj-lt"/>
                <a:cs typeface="Times New Roman" panose="02020603050405020304" pitchFamily="18" charset="0"/>
              </a:rPr>
              <a:t>data collection: family interviews</a:t>
            </a:r>
          </a:p>
          <a:p>
            <a:pPr algn="ctr"/>
            <a:r>
              <a:rPr lang="en-US" dirty="0" smtClean="0">
                <a:solidFill>
                  <a:schemeClr val="accent5">
                    <a:lumMod val="50000"/>
                  </a:schemeClr>
                </a:solidFill>
                <a:latin typeface="+mj-lt"/>
                <a:cs typeface="Times New Roman" panose="02020603050405020304" pitchFamily="18" charset="0"/>
              </a:rPr>
              <a:t>data analysis</a:t>
            </a:r>
          </a:p>
          <a:p>
            <a:pPr algn="ctr"/>
            <a:r>
              <a:rPr lang="en-US" dirty="0" smtClean="0">
                <a:solidFill>
                  <a:schemeClr val="accent5">
                    <a:lumMod val="50000"/>
                  </a:schemeClr>
                </a:solidFill>
                <a:latin typeface="+mj-lt"/>
                <a:cs typeface="Times New Roman" panose="02020603050405020304" pitchFamily="18" charset="0"/>
              </a:rPr>
              <a:t>results</a:t>
            </a:r>
          </a:p>
        </p:txBody>
      </p:sp>
      <p:sp>
        <p:nvSpPr>
          <p:cNvPr id="9" name="Rounded Rectangle 8"/>
          <p:cNvSpPr/>
          <p:nvPr/>
        </p:nvSpPr>
        <p:spPr>
          <a:xfrm>
            <a:off x="7699873" y="4665672"/>
            <a:ext cx="3403556" cy="128679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b="1" dirty="0" smtClean="0">
                <a:solidFill>
                  <a:schemeClr val="accent5">
                    <a:lumMod val="50000"/>
                  </a:schemeClr>
                </a:solidFill>
                <a:latin typeface="+mj-lt"/>
                <a:cs typeface="Times New Roman" panose="02020603050405020304" pitchFamily="18" charset="0"/>
              </a:rPr>
              <a:t>Interpretation</a:t>
            </a:r>
            <a:endParaRPr lang="hr-HR" b="1" dirty="0" smtClean="0">
              <a:solidFill>
                <a:schemeClr val="accent5">
                  <a:lumMod val="50000"/>
                </a:schemeClr>
              </a:solidFill>
              <a:latin typeface="+mj-lt"/>
              <a:cs typeface="Times New Roman" panose="02020603050405020304" pitchFamily="18" charset="0"/>
            </a:endParaRPr>
          </a:p>
          <a:p>
            <a:pPr algn="ctr">
              <a:lnSpc>
                <a:spcPct val="90000"/>
              </a:lnSpc>
            </a:pPr>
            <a:endParaRPr lang="hr-HR" b="1" dirty="0" smtClean="0">
              <a:solidFill>
                <a:schemeClr val="accent5">
                  <a:lumMod val="50000"/>
                </a:schemeClr>
              </a:solidFill>
              <a:latin typeface="+mj-lt"/>
              <a:cs typeface="Times New Roman" panose="02020603050405020304" pitchFamily="18" charset="0"/>
            </a:endParaRPr>
          </a:p>
          <a:p>
            <a:pPr algn="ctr">
              <a:lnSpc>
                <a:spcPct val="90000"/>
              </a:lnSpc>
            </a:pPr>
            <a:r>
              <a:rPr lang="en-US" dirty="0" smtClean="0">
                <a:solidFill>
                  <a:schemeClr val="accent5">
                    <a:lumMod val="50000"/>
                  </a:schemeClr>
                </a:solidFill>
                <a:latin typeface="+mj-lt"/>
                <a:cs typeface="Times New Roman" panose="02020603050405020304" pitchFamily="18" charset="0"/>
              </a:rPr>
              <a:t>guidelines for planning complex interventions for families </a:t>
            </a:r>
            <a:endParaRPr lang="hr-HR" dirty="0" smtClean="0">
              <a:solidFill>
                <a:schemeClr val="accent5">
                  <a:lumMod val="50000"/>
                </a:schemeClr>
              </a:solidFill>
              <a:latin typeface="+mj-lt"/>
              <a:cs typeface="Times New Roman" panose="02020603050405020304" pitchFamily="18" charset="0"/>
            </a:endParaRPr>
          </a:p>
        </p:txBody>
      </p:sp>
      <p:sp>
        <p:nvSpPr>
          <p:cNvPr id="11" name="Bent-Up Arrow 10"/>
          <p:cNvSpPr/>
          <p:nvPr/>
        </p:nvSpPr>
        <p:spPr>
          <a:xfrm rot="5400000">
            <a:off x="1259115" y="3522323"/>
            <a:ext cx="446314" cy="511628"/>
          </a:xfrm>
          <a:prstGeom prst="bentUpArrow">
            <a:avLst/>
          </a:prstGeom>
          <a:solidFill>
            <a:schemeClr val="accent1">
              <a:lumMod val="20000"/>
              <a:lumOff val="80000"/>
            </a:schemeClr>
          </a:solidFill>
          <a:ln w="158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Bent-Up Arrow 11"/>
          <p:cNvSpPr/>
          <p:nvPr/>
        </p:nvSpPr>
        <p:spPr>
          <a:xfrm rot="5400000">
            <a:off x="2461919" y="4896205"/>
            <a:ext cx="446314" cy="511628"/>
          </a:xfrm>
          <a:prstGeom prst="bentUpArrow">
            <a:avLst/>
          </a:prstGeom>
          <a:solidFill>
            <a:schemeClr val="accent1">
              <a:lumMod val="20000"/>
              <a:lumOff val="80000"/>
            </a:schemeClr>
          </a:solidFill>
          <a:ln w="158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7032149" y="5126968"/>
            <a:ext cx="533422" cy="348343"/>
          </a:xfrm>
          <a:prstGeom prst="rightArrow">
            <a:avLst/>
          </a:prstGeom>
          <a:solidFill>
            <a:schemeClr val="accent1">
              <a:lumMod val="20000"/>
              <a:lumOff val="80000"/>
            </a:schemeClr>
          </a:solidFill>
          <a:ln w="158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0840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lumMod val="50000"/>
                  </a:schemeClr>
                </a:solidFill>
              </a:rPr>
              <a:t>Main challenges</a:t>
            </a:r>
          </a:p>
        </p:txBody>
      </p:sp>
      <p:sp>
        <p:nvSpPr>
          <p:cNvPr id="3" name="Content Placeholder 2"/>
          <p:cNvSpPr>
            <a:spLocks noGrp="1"/>
          </p:cNvSpPr>
          <p:nvPr>
            <p:ph idx="1"/>
          </p:nvPr>
        </p:nvSpPr>
        <p:spPr>
          <a:xfrm>
            <a:off x="838200" y="2553077"/>
            <a:ext cx="10515600" cy="3623886"/>
          </a:xfrm>
        </p:spPr>
        <p:txBody>
          <a:bodyPr/>
          <a:lstStyle/>
          <a:p>
            <a:pPr>
              <a:buFont typeface="Wingdings" panose="05000000000000000000" pitchFamily="2" charset="2"/>
              <a:buChar char="§"/>
            </a:pPr>
            <a:r>
              <a:rPr lang="en-US" dirty="0" smtClean="0">
                <a:solidFill>
                  <a:schemeClr val="accent1">
                    <a:lumMod val="50000"/>
                  </a:schemeClr>
                </a:solidFill>
              </a:rPr>
              <a:t>Conceptualization and operationalization of concepts</a:t>
            </a:r>
          </a:p>
          <a:p>
            <a:pPr>
              <a:buFont typeface="Wingdings" panose="05000000000000000000" pitchFamily="2" charset="2"/>
              <a:buChar char="§"/>
            </a:pPr>
            <a:r>
              <a:rPr lang="en-US" dirty="0" smtClean="0">
                <a:solidFill>
                  <a:schemeClr val="accent1">
                    <a:lumMod val="50000"/>
                  </a:schemeClr>
                </a:solidFill>
              </a:rPr>
              <a:t>Instrument validation</a:t>
            </a:r>
          </a:p>
          <a:p>
            <a:pPr>
              <a:buFont typeface="Wingdings" panose="05000000000000000000" pitchFamily="2" charset="2"/>
              <a:buChar char="§"/>
            </a:pPr>
            <a:r>
              <a:rPr lang="en-US" dirty="0" smtClean="0">
                <a:solidFill>
                  <a:schemeClr val="accent1">
                    <a:lumMod val="50000"/>
                  </a:schemeClr>
                </a:solidFill>
              </a:rPr>
              <a:t>Ethical issues</a:t>
            </a:r>
            <a:endParaRPr lang="en-US" dirty="0">
              <a:solidFill>
                <a:schemeClr val="accent1">
                  <a:lumMod val="50000"/>
                </a:schemeClr>
              </a:solidFill>
            </a:endParaRPr>
          </a:p>
        </p:txBody>
      </p:sp>
    </p:spTree>
    <p:extLst>
      <p:ext uri="{BB962C8B-B14F-4D97-AF65-F5344CB8AC3E}">
        <p14:creationId xmlns:p14="http://schemas.microsoft.com/office/powerpoint/2010/main" val="5876249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hr-HR" dirty="0" smtClean="0"/>
          </a:p>
          <a:p>
            <a:pPr marL="0" indent="0" algn="ctr">
              <a:buNone/>
            </a:pPr>
            <a:r>
              <a:rPr lang="hr-HR" sz="4000" b="1" dirty="0" err="1" smtClean="0">
                <a:solidFill>
                  <a:schemeClr val="accent1">
                    <a:lumMod val="50000"/>
                  </a:schemeClr>
                </a:solidFill>
              </a:rPr>
              <a:t>Thank</a:t>
            </a:r>
            <a:r>
              <a:rPr lang="hr-HR" sz="4000" b="1" dirty="0" smtClean="0">
                <a:solidFill>
                  <a:schemeClr val="accent1">
                    <a:lumMod val="50000"/>
                  </a:schemeClr>
                </a:solidFill>
              </a:rPr>
              <a:t> </a:t>
            </a:r>
            <a:r>
              <a:rPr lang="hr-HR" sz="4000" b="1" dirty="0" err="1" smtClean="0">
                <a:solidFill>
                  <a:schemeClr val="accent1">
                    <a:lumMod val="50000"/>
                  </a:schemeClr>
                </a:solidFill>
              </a:rPr>
              <a:t>you</a:t>
            </a:r>
            <a:r>
              <a:rPr lang="hr-HR" sz="4000" b="1" dirty="0" smtClean="0">
                <a:solidFill>
                  <a:schemeClr val="accent1">
                    <a:lumMod val="50000"/>
                  </a:schemeClr>
                </a:solidFill>
              </a:rPr>
              <a:t>!</a:t>
            </a:r>
            <a:endParaRPr lang="hr-HR" sz="4000" b="1" dirty="0">
              <a:solidFill>
                <a:schemeClr val="accent1">
                  <a:lumMod val="50000"/>
                </a:schemeClr>
              </a:solidFill>
            </a:endParaRPr>
          </a:p>
          <a:p>
            <a:pPr marL="0" indent="0">
              <a:buNone/>
            </a:pPr>
            <a:endParaRPr lang="hr-HR" dirty="0" smtClean="0">
              <a:solidFill>
                <a:schemeClr val="accent1">
                  <a:lumMod val="50000"/>
                </a:schemeClr>
              </a:solidFill>
            </a:endParaRPr>
          </a:p>
          <a:p>
            <a:pPr marL="0" indent="0">
              <a:buNone/>
            </a:pPr>
            <a:endParaRPr lang="hr-HR" dirty="0">
              <a:solidFill>
                <a:schemeClr val="accent1">
                  <a:lumMod val="50000"/>
                </a:schemeClr>
              </a:solidFill>
            </a:endParaRPr>
          </a:p>
          <a:p>
            <a:pPr marL="0" indent="0">
              <a:buNone/>
            </a:pPr>
            <a:endParaRPr lang="hr-HR" dirty="0" smtClean="0">
              <a:solidFill>
                <a:schemeClr val="accent1">
                  <a:lumMod val="50000"/>
                </a:schemeClr>
              </a:solidFill>
            </a:endParaRPr>
          </a:p>
          <a:p>
            <a:pPr marL="0" indent="0" algn="ctr">
              <a:buNone/>
            </a:pPr>
            <a:r>
              <a:rPr lang="hr-HR" sz="2000" dirty="0" smtClean="0">
                <a:solidFill>
                  <a:schemeClr val="accent1">
                    <a:lumMod val="50000"/>
                  </a:schemeClr>
                </a:solidFill>
              </a:rPr>
              <a:t>More </a:t>
            </a:r>
            <a:r>
              <a:rPr lang="hr-HR" sz="2000" dirty="0" err="1" smtClean="0">
                <a:solidFill>
                  <a:schemeClr val="accent1">
                    <a:lumMod val="50000"/>
                  </a:schemeClr>
                </a:solidFill>
              </a:rPr>
              <a:t>about</a:t>
            </a:r>
            <a:r>
              <a:rPr lang="hr-HR" sz="2000" dirty="0" smtClean="0">
                <a:solidFill>
                  <a:schemeClr val="accent1">
                    <a:lumMod val="50000"/>
                  </a:schemeClr>
                </a:solidFill>
              </a:rPr>
              <a:t> </a:t>
            </a:r>
            <a:r>
              <a:rPr lang="hr-HR" sz="2000" dirty="0" err="1" smtClean="0">
                <a:solidFill>
                  <a:schemeClr val="accent1">
                    <a:lumMod val="50000"/>
                  </a:schemeClr>
                </a:solidFill>
              </a:rPr>
              <a:t>the</a:t>
            </a:r>
            <a:r>
              <a:rPr lang="hr-HR" sz="2000" dirty="0" smtClean="0">
                <a:solidFill>
                  <a:schemeClr val="accent1">
                    <a:lumMod val="50000"/>
                  </a:schemeClr>
                </a:solidFill>
              </a:rPr>
              <a:t> </a:t>
            </a:r>
            <a:r>
              <a:rPr lang="hr-HR" sz="2000" dirty="0" err="1" smtClean="0">
                <a:solidFill>
                  <a:schemeClr val="accent1">
                    <a:lumMod val="50000"/>
                  </a:schemeClr>
                </a:solidFill>
              </a:rPr>
              <a:t>FamResPlan</a:t>
            </a:r>
            <a:r>
              <a:rPr lang="hr-HR" sz="2000" dirty="0" smtClean="0">
                <a:solidFill>
                  <a:schemeClr val="accent1">
                    <a:lumMod val="50000"/>
                  </a:schemeClr>
                </a:solidFill>
              </a:rPr>
              <a:t> </a:t>
            </a:r>
            <a:r>
              <a:rPr lang="hr-HR" sz="2000" dirty="0" err="1" smtClean="0">
                <a:solidFill>
                  <a:schemeClr val="accent1">
                    <a:lumMod val="50000"/>
                  </a:schemeClr>
                </a:solidFill>
              </a:rPr>
              <a:t>project</a:t>
            </a:r>
            <a:endParaRPr lang="hr-HR" sz="2000" dirty="0" smtClean="0">
              <a:solidFill>
                <a:schemeClr val="accent1">
                  <a:lumMod val="50000"/>
                </a:schemeClr>
              </a:solidFill>
            </a:endParaRPr>
          </a:p>
          <a:p>
            <a:pPr marL="0" indent="0" algn="ctr">
              <a:buNone/>
            </a:pPr>
            <a:r>
              <a:rPr lang="hr-HR" sz="2000" dirty="0" smtClean="0">
                <a:hlinkClick r:id="rId3"/>
              </a:rPr>
              <a:t>http://www.famres.erf.hr/hr/</a:t>
            </a:r>
            <a:endParaRPr lang="hr-HR" sz="2000" dirty="0" smtClean="0"/>
          </a:p>
          <a:p>
            <a:pPr marL="0" indent="0" algn="ctr">
              <a:buNone/>
            </a:pPr>
            <a:r>
              <a:rPr lang="hr-HR" sz="2000" dirty="0" smtClean="0">
                <a:hlinkClick r:id="rId4"/>
              </a:rPr>
              <a:t>http://www.famres.erf.hr/en/</a:t>
            </a:r>
            <a:endParaRPr lang="hr-HR" sz="2000" dirty="0" smtClean="0"/>
          </a:p>
          <a:p>
            <a:pPr marL="0" indent="0">
              <a:buNone/>
            </a:pPr>
            <a:endParaRPr lang="hr-HR" dirty="0" smtClean="0"/>
          </a:p>
          <a:p>
            <a:pPr marL="0" indent="0">
              <a:buNone/>
            </a:pPr>
            <a:endParaRPr lang="en-US" dirty="0"/>
          </a:p>
        </p:txBody>
      </p:sp>
    </p:spTree>
    <p:extLst>
      <p:ext uri="{BB962C8B-B14F-4D97-AF65-F5344CB8AC3E}">
        <p14:creationId xmlns:p14="http://schemas.microsoft.com/office/powerpoint/2010/main" val="40078503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9635" y="1509037"/>
            <a:ext cx="9144000" cy="1236927"/>
          </a:xfrm>
          <a:solidFill>
            <a:schemeClr val="accent1">
              <a:lumMod val="20000"/>
              <a:lumOff val="80000"/>
            </a:schemeClr>
          </a:solidFill>
        </p:spPr>
        <p:txBody>
          <a:bodyPr>
            <a:normAutofit fontScale="90000"/>
          </a:bodyPr>
          <a:lstStyle/>
          <a:p>
            <a:r>
              <a:rPr lang="en-US" sz="4400" noProof="0" dirty="0" smtClean="0"/>
              <a:t/>
            </a:r>
            <a:br>
              <a:rPr lang="en-US" sz="4400" noProof="0" dirty="0" smtClean="0"/>
            </a:br>
            <a:r>
              <a:rPr lang="en-US" sz="4400" b="1" noProof="0" dirty="0" smtClean="0">
                <a:solidFill>
                  <a:schemeClr val="accent1">
                    <a:lumMod val="50000"/>
                  </a:schemeClr>
                </a:solidFill>
              </a:rPr>
              <a:t/>
            </a:r>
            <a:br>
              <a:rPr lang="en-US" sz="4400" b="1" noProof="0" dirty="0" smtClean="0">
                <a:solidFill>
                  <a:schemeClr val="accent1">
                    <a:lumMod val="50000"/>
                  </a:schemeClr>
                </a:solidFill>
              </a:rPr>
            </a:br>
            <a:r>
              <a:rPr lang="en-US" sz="2200" b="1" noProof="0" dirty="0" smtClean="0">
                <a:solidFill>
                  <a:schemeClr val="accent1">
                    <a:lumMod val="50000"/>
                  </a:schemeClr>
                </a:solidFill>
              </a:rPr>
              <a:t/>
            </a:r>
            <a:br>
              <a:rPr lang="en-US" sz="2200" b="1" noProof="0" dirty="0" smtClean="0">
                <a:solidFill>
                  <a:schemeClr val="accent1">
                    <a:lumMod val="50000"/>
                  </a:schemeClr>
                </a:solidFill>
              </a:rPr>
            </a:br>
            <a:r>
              <a:rPr lang="en-US" sz="4400" b="1" noProof="0" dirty="0" smtClean="0">
                <a:solidFill>
                  <a:schemeClr val="accent1">
                    <a:lumMod val="50000"/>
                  </a:schemeClr>
                </a:solidFill>
              </a:rPr>
              <a:t/>
            </a:r>
            <a:br>
              <a:rPr lang="en-US" sz="4400" b="1" noProof="0" dirty="0" smtClean="0">
                <a:solidFill>
                  <a:schemeClr val="accent1">
                    <a:lumMod val="50000"/>
                  </a:schemeClr>
                </a:solidFill>
              </a:rPr>
            </a:br>
            <a:r>
              <a:rPr lang="en-US" sz="4400" b="1" noProof="0" dirty="0" smtClean="0">
                <a:solidFill>
                  <a:schemeClr val="accent1">
                    <a:lumMod val="50000"/>
                  </a:schemeClr>
                </a:solidFill>
              </a:rPr>
              <a:t>symposium</a:t>
            </a:r>
            <a:br>
              <a:rPr lang="en-US" sz="4400" b="1" noProof="0" dirty="0" smtClean="0">
                <a:solidFill>
                  <a:schemeClr val="accent1">
                    <a:lumMod val="50000"/>
                  </a:schemeClr>
                </a:solidFill>
              </a:rPr>
            </a:br>
            <a:r>
              <a:rPr lang="en-US" sz="4400" b="1" noProof="0" dirty="0" smtClean="0">
                <a:solidFill>
                  <a:schemeClr val="accent1">
                    <a:lumMod val="50000"/>
                  </a:schemeClr>
                </a:solidFill>
              </a:rPr>
              <a:t>Challenges of studying families at risk</a:t>
            </a:r>
            <a:endParaRPr lang="en-US" sz="4400" b="1" noProof="0" dirty="0">
              <a:solidFill>
                <a:schemeClr val="accent1">
                  <a:lumMod val="50000"/>
                </a:schemeClr>
              </a:solidFill>
            </a:endParaRPr>
          </a:p>
        </p:txBody>
      </p:sp>
      <p:sp>
        <p:nvSpPr>
          <p:cNvPr id="3" name="Subtitle 2"/>
          <p:cNvSpPr>
            <a:spLocks noGrp="1"/>
          </p:cNvSpPr>
          <p:nvPr>
            <p:ph type="subTitle" idx="1"/>
          </p:nvPr>
        </p:nvSpPr>
        <p:spPr>
          <a:xfrm>
            <a:off x="1582169" y="5608796"/>
            <a:ext cx="9144000" cy="882313"/>
          </a:xfrm>
        </p:spPr>
        <p:txBody>
          <a:bodyPr>
            <a:noAutofit/>
          </a:bodyPr>
          <a:lstStyle/>
          <a:p>
            <a:pPr>
              <a:spcBef>
                <a:spcPts val="0"/>
              </a:spcBef>
            </a:pPr>
            <a:r>
              <a:rPr lang="en-US" sz="1600" noProof="0" dirty="0" smtClean="0">
                <a:solidFill>
                  <a:schemeClr val="accent1">
                    <a:lumMod val="50000"/>
                  </a:schemeClr>
                </a:solidFill>
                <a:latin typeface="+mj-lt"/>
                <a:ea typeface="+mj-ea"/>
                <a:cs typeface="+mj-cs"/>
              </a:rPr>
              <a:t>Irma </a:t>
            </a:r>
            <a:r>
              <a:rPr lang="en-US" sz="1600" noProof="0" dirty="0" err="1" smtClean="0">
                <a:solidFill>
                  <a:schemeClr val="accent1">
                    <a:lumMod val="50000"/>
                  </a:schemeClr>
                </a:solidFill>
                <a:latin typeface="+mj-lt"/>
                <a:ea typeface="+mj-ea"/>
                <a:cs typeface="+mj-cs"/>
              </a:rPr>
              <a:t>Kovčo</a:t>
            </a:r>
            <a:r>
              <a:rPr lang="en-US" sz="1600" noProof="0" dirty="0" smtClean="0">
                <a:solidFill>
                  <a:schemeClr val="accent1">
                    <a:lumMod val="50000"/>
                  </a:schemeClr>
                </a:solidFill>
                <a:latin typeface="+mj-lt"/>
                <a:ea typeface="+mj-ea"/>
                <a:cs typeface="+mj-cs"/>
              </a:rPr>
              <a:t> </a:t>
            </a:r>
            <a:r>
              <a:rPr lang="en-US" sz="1600" noProof="0" dirty="0" err="1" smtClean="0">
                <a:solidFill>
                  <a:schemeClr val="accent1">
                    <a:lumMod val="50000"/>
                  </a:schemeClr>
                </a:solidFill>
                <a:latin typeface="+mj-lt"/>
                <a:ea typeface="+mj-ea"/>
                <a:cs typeface="+mj-cs"/>
              </a:rPr>
              <a:t>Vukadin</a:t>
            </a:r>
            <a:r>
              <a:rPr lang="en-US" sz="1600" noProof="0" dirty="0" smtClean="0">
                <a:solidFill>
                  <a:schemeClr val="accent1">
                    <a:lumMod val="50000"/>
                  </a:schemeClr>
                </a:solidFill>
                <a:latin typeface="+mj-lt"/>
                <a:ea typeface="+mj-ea"/>
                <a:cs typeface="+mj-cs"/>
              </a:rPr>
              <a:t>, Valentina </a:t>
            </a:r>
            <a:r>
              <a:rPr lang="en-US" sz="1600" noProof="0" dirty="0" err="1" smtClean="0">
                <a:solidFill>
                  <a:schemeClr val="accent1">
                    <a:lumMod val="50000"/>
                  </a:schemeClr>
                </a:solidFill>
                <a:latin typeface="+mj-lt"/>
                <a:ea typeface="+mj-ea"/>
                <a:cs typeface="+mj-cs"/>
              </a:rPr>
              <a:t>Kranželić</a:t>
            </a:r>
            <a:r>
              <a:rPr lang="en-US" sz="1600" noProof="0" dirty="0" smtClean="0">
                <a:solidFill>
                  <a:schemeClr val="accent1">
                    <a:lumMod val="50000"/>
                  </a:schemeClr>
                </a:solidFill>
                <a:latin typeface="+mj-lt"/>
                <a:ea typeface="+mj-ea"/>
                <a:cs typeface="+mj-cs"/>
              </a:rPr>
              <a:t>, Martina </a:t>
            </a:r>
            <a:r>
              <a:rPr lang="en-US" sz="1600" noProof="0" dirty="0" err="1" smtClean="0">
                <a:solidFill>
                  <a:schemeClr val="accent1">
                    <a:lumMod val="50000"/>
                  </a:schemeClr>
                </a:solidFill>
                <a:latin typeface="+mj-lt"/>
                <a:ea typeface="+mj-ea"/>
                <a:cs typeface="+mj-cs"/>
              </a:rPr>
              <a:t>Ferić</a:t>
            </a:r>
            <a:r>
              <a:rPr lang="en-US" sz="1600" noProof="0" dirty="0" smtClean="0">
                <a:solidFill>
                  <a:schemeClr val="accent1">
                    <a:lumMod val="50000"/>
                  </a:schemeClr>
                </a:solidFill>
                <a:latin typeface="+mj-lt"/>
                <a:ea typeface="+mj-ea"/>
                <a:cs typeface="+mj-cs"/>
              </a:rPr>
              <a:t>, </a:t>
            </a:r>
            <a:r>
              <a:rPr lang="en-US" sz="1600" u="sng" noProof="0" dirty="0" smtClean="0">
                <a:solidFill>
                  <a:schemeClr val="accent1">
                    <a:lumMod val="50000"/>
                  </a:schemeClr>
                </a:solidFill>
                <a:latin typeface="+mj-lt"/>
                <a:ea typeface="+mj-ea"/>
                <a:cs typeface="+mj-cs"/>
              </a:rPr>
              <a:t>Helena </a:t>
            </a:r>
            <a:r>
              <a:rPr lang="en-US" sz="1600" u="sng" noProof="0" dirty="0" err="1" smtClean="0">
                <a:solidFill>
                  <a:schemeClr val="accent1">
                    <a:lumMod val="50000"/>
                  </a:schemeClr>
                </a:solidFill>
                <a:latin typeface="+mj-lt"/>
                <a:ea typeface="+mj-ea"/>
                <a:cs typeface="+mj-cs"/>
              </a:rPr>
              <a:t>Križan</a:t>
            </a:r>
            <a:endParaRPr lang="en-US" sz="1600" u="sng" noProof="0" dirty="0" smtClean="0">
              <a:solidFill>
                <a:schemeClr val="accent1">
                  <a:lumMod val="50000"/>
                </a:schemeClr>
              </a:solidFill>
              <a:latin typeface="+mj-lt"/>
              <a:ea typeface="+mj-ea"/>
              <a:cs typeface="+mj-cs"/>
            </a:endParaRPr>
          </a:p>
          <a:p>
            <a:pPr>
              <a:spcBef>
                <a:spcPts val="0"/>
              </a:spcBef>
            </a:pPr>
            <a:r>
              <a:rPr lang="en-US" sz="1600" noProof="0" dirty="0" smtClean="0">
                <a:solidFill>
                  <a:schemeClr val="accent1">
                    <a:lumMod val="50000"/>
                  </a:schemeClr>
                </a:solidFill>
                <a:latin typeface="+mj-lt"/>
                <a:ea typeface="+mj-ea"/>
                <a:cs typeface="+mj-cs"/>
              </a:rPr>
              <a:t>Faculty of Education and Rehabilitation Sciences</a:t>
            </a:r>
          </a:p>
          <a:p>
            <a:pPr>
              <a:spcBef>
                <a:spcPts val="0"/>
              </a:spcBef>
            </a:pPr>
            <a:r>
              <a:rPr lang="en-US" sz="1600" noProof="0" dirty="0" smtClean="0">
                <a:solidFill>
                  <a:schemeClr val="accent1">
                    <a:lumMod val="50000"/>
                  </a:schemeClr>
                </a:solidFill>
                <a:latin typeface="+mj-lt"/>
                <a:ea typeface="+mj-ea"/>
                <a:cs typeface="+mj-cs"/>
              </a:rPr>
              <a:t>University of Zagreb, Croatia</a:t>
            </a:r>
            <a:endParaRPr lang="en-US" sz="1600" noProof="0" dirty="0">
              <a:solidFill>
                <a:schemeClr val="accent1">
                  <a:lumMod val="50000"/>
                </a:schemeClr>
              </a:solidFill>
              <a:latin typeface="+mj-lt"/>
              <a:ea typeface="+mj-ea"/>
              <a:cs typeface="+mj-cs"/>
            </a:endParaRPr>
          </a:p>
        </p:txBody>
      </p:sp>
      <p:pic>
        <p:nvPicPr>
          <p:cNvPr id="5" name="Picture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96280" y="323352"/>
            <a:ext cx="1216703" cy="6904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6" name="Picture 2" descr="http://www.satgeo.geof.unizg.hr/images/logo_sveucilist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1296" y="268600"/>
            <a:ext cx="798581" cy="799935"/>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p:cNvPicPr>
            <a:picLocks noChangeAspect="1"/>
          </p:cNvPicPr>
          <p:nvPr/>
        </p:nvPicPr>
        <p:blipFill>
          <a:blip r:embed="rId5"/>
          <a:stretch>
            <a:fillRect/>
          </a:stretch>
        </p:blipFill>
        <p:spPr>
          <a:xfrm>
            <a:off x="9500808" y="263968"/>
            <a:ext cx="840987" cy="804567"/>
          </a:xfrm>
          <a:prstGeom prst="rect">
            <a:avLst/>
          </a:prstGeom>
        </p:spPr>
      </p:pic>
      <p:pic>
        <p:nvPicPr>
          <p:cNvPr id="7" name="Bild 19"/>
          <p:cNvPicPr/>
          <p:nvPr/>
        </p:nvPicPr>
        <p:blipFill>
          <a:blip r:embed="rId6">
            <a:extLst>
              <a:ext uri="{28A0092B-C50C-407E-A947-70E740481C1C}">
                <a14:useLocalDpi xmlns:a14="http://schemas.microsoft.com/office/drawing/2010/main" val="0"/>
              </a:ext>
            </a:extLst>
          </a:blip>
          <a:srcRect/>
          <a:stretch>
            <a:fillRect/>
          </a:stretch>
        </p:blipFill>
        <p:spPr bwMode="auto">
          <a:xfrm>
            <a:off x="10625667" y="437444"/>
            <a:ext cx="1130476" cy="639608"/>
          </a:xfrm>
          <a:prstGeom prst="rect">
            <a:avLst/>
          </a:prstGeom>
          <a:noFill/>
          <a:ln>
            <a:noFill/>
          </a:ln>
          <a:extLst>
            <a:ext uri="{FAA26D3D-D897-4be2-8F04-BA451C77F1D7}">
              <ma14:placeholderFlag xmlns:ma14="http://schemas.microsoft.com/office/mac/drawingml/2011/main" xmlns=""/>
            </a:ext>
          </a:extLst>
        </p:spPr>
      </p:pic>
      <p:sp>
        <p:nvSpPr>
          <p:cNvPr id="6" name="TextBox 5"/>
          <p:cNvSpPr txBox="1"/>
          <p:nvPr/>
        </p:nvSpPr>
        <p:spPr>
          <a:xfrm>
            <a:off x="3697111" y="217833"/>
            <a:ext cx="5136445" cy="830997"/>
          </a:xfrm>
          <a:prstGeom prst="rect">
            <a:avLst/>
          </a:prstGeom>
          <a:noFill/>
        </p:spPr>
        <p:txBody>
          <a:bodyPr wrap="square" rtlCol="0">
            <a:spAutoFit/>
          </a:bodyPr>
          <a:lstStyle/>
          <a:p>
            <a:endParaRPr lang="en-US" sz="1600" dirty="0" smtClean="0">
              <a:solidFill>
                <a:schemeClr val="accent1">
                  <a:lumMod val="50000"/>
                </a:schemeClr>
              </a:solidFill>
            </a:endParaRPr>
          </a:p>
          <a:p>
            <a:r>
              <a:rPr lang="en-US" sz="1600" dirty="0" smtClean="0">
                <a:solidFill>
                  <a:schemeClr val="accent1">
                    <a:lumMod val="50000"/>
                  </a:schemeClr>
                </a:solidFill>
              </a:rPr>
              <a:t>May </a:t>
            </a:r>
            <a:r>
              <a:rPr lang="en-US" sz="1600" dirty="0">
                <a:solidFill>
                  <a:schemeClr val="accent1">
                    <a:lumMod val="50000"/>
                  </a:schemeClr>
                </a:solidFill>
              </a:rPr>
              <a:t>17 </a:t>
            </a:r>
            <a:r>
              <a:rPr lang="hr-HR" sz="1600" dirty="0">
                <a:solidFill>
                  <a:schemeClr val="accent1">
                    <a:lumMod val="50000"/>
                  </a:schemeClr>
                </a:solidFill>
              </a:rPr>
              <a:t>-</a:t>
            </a:r>
            <a:r>
              <a:rPr lang="en-US" sz="1600" dirty="0" smtClean="0">
                <a:solidFill>
                  <a:schemeClr val="accent1">
                    <a:lumMod val="50000"/>
                  </a:schemeClr>
                </a:solidFill>
              </a:rPr>
              <a:t> </a:t>
            </a:r>
            <a:r>
              <a:rPr lang="en-US" sz="1600" dirty="0">
                <a:solidFill>
                  <a:schemeClr val="accent1">
                    <a:lumMod val="50000"/>
                  </a:schemeClr>
                </a:solidFill>
              </a:rPr>
              <a:t>19, </a:t>
            </a:r>
            <a:r>
              <a:rPr lang="en-US" sz="1600" dirty="0" smtClean="0">
                <a:solidFill>
                  <a:schemeClr val="accent1">
                    <a:lumMod val="50000"/>
                  </a:schemeClr>
                </a:solidFill>
              </a:rPr>
              <a:t>2017</a:t>
            </a:r>
            <a:endParaRPr lang="hr-HR" sz="1600" dirty="0">
              <a:solidFill>
                <a:schemeClr val="accent1">
                  <a:lumMod val="50000"/>
                </a:schemeClr>
              </a:solidFill>
            </a:endParaRPr>
          </a:p>
          <a:p>
            <a:r>
              <a:rPr lang="hr-HR" sz="1600" dirty="0" smtClean="0">
                <a:solidFill>
                  <a:schemeClr val="accent1">
                    <a:lumMod val="50000"/>
                  </a:schemeClr>
                </a:solidFill>
              </a:rPr>
              <a:t>Zagreb, Croatia</a:t>
            </a:r>
            <a:endParaRPr lang="en-US" sz="1600" dirty="0">
              <a:solidFill>
                <a:schemeClr val="accent1">
                  <a:lumMod val="50000"/>
                </a:schemeClr>
              </a:solidFill>
            </a:endParaRPr>
          </a:p>
        </p:txBody>
      </p:sp>
      <p:sp>
        <p:nvSpPr>
          <p:cNvPr id="9" name="Title 1"/>
          <p:cNvSpPr txBox="1">
            <a:spLocks/>
          </p:cNvSpPr>
          <p:nvPr/>
        </p:nvSpPr>
        <p:spPr>
          <a:xfrm>
            <a:off x="1749635" y="2949223"/>
            <a:ext cx="9144000" cy="2229556"/>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DE" sz="4000" dirty="0" err="1" smtClean="0">
                <a:solidFill>
                  <a:srgbClr val="376092"/>
                </a:solidFill>
              </a:rPr>
              <a:t>Mosaic</a:t>
            </a:r>
            <a:r>
              <a:rPr lang="de-DE" sz="4000" dirty="0" smtClean="0">
                <a:solidFill>
                  <a:srgbClr val="376092"/>
                </a:solidFill>
              </a:rPr>
              <a:t> </a:t>
            </a:r>
            <a:r>
              <a:rPr lang="de-DE" sz="4000" dirty="0" err="1">
                <a:solidFill>
                  <a:srgbClr val="376092"/>
                </a:solidFill>
              </a:rPr>
              <a:t>of</a:t>
            </a:r>
            <a:r>
              <a:rPr lang="de-DE" sz="4000" dirty="0">
                <a:solidFill>
                  <a:srgbClr val="376092"/>
                </a:solidFill>
              </a:rPr>
              <a:t> </a:t>
            </a:r>
            <a:r>
              <a:rPr lang="de-DE" sz="4000" dirty="0" err="1">
                <a:solidFill>
                  <a:srgbClr val="376092"/>
                </a:solidFill>
              </a:rPr>
              <a:t>Ethical</a:t>
            </a:r>
            <a:r>
              <a:rPr lang="de-DE" sz="4000" dirty="0">
                <a:solidFill>
                  <a:srgbClr val="376092"/>
                </a:solidFill>
              </a:rPr>
              <a:t> </a:t>
            </a:r>
            <a:r>
              <a:rPr lang="de-DE" sz="4000" dirty="0" err="1">
                <a:solidFill>
                  <a:srgbClr val="376092"/>
                </a:solidFill>
              </a:rPr>
              <a:t>Issues</a:t>
            </a:r>
            <a:r>
              <a:rPr lang="de-DE" sz="4000" dirty="0">
                <a:solidFill>
                  <a:srgbClr val="376092"/>
                </a:solidFill>
              </a:rPr>
              <a:t> </a:t>
            </a:r>
            <a:r>
              <a:rPr lang="de-DE" sz="4000" dirty="0" err="1">
                <a:solidFill>
                  <a:srgbClr val="376092"/>
                </a:solidFill>
              </a:rPr>
              <a:t>and</a:t>
            </a:r>
            <a:r>
              <a:rPr lang="de-DE" sz="4000" dirty="0">
                <a:solidFill>
                  <a:srgbClr val="376092"/>
                </a:solidFill>
              </a:rPr>
              <a:t> </a:t>
            </a:r>
            <a:r>
              <a:rPr lang="de-DE" sz="4000" dirty="0" err="1">
                <a:solidFill>
                  <a:srgbClr val="376092"/>
                </a:solidFill>
              </a:rPr>
              <a:t>Lessons</a:t>
            </a:r>
            <a:r>
              <a:rPr lang="de-DE" sz="4000" dirty="0">
                <a:solidFill>
                  <a:srgbClr val="376092"/>
                </a:solidFill>
              </a:rPr>
              <a:t> </a:t>
            </a:r>
            <a:r>
              <a:rPr lang="de-DE" sz="4000" dirty="0" err="1">
                <a:solidFill>
                  <a:srgbClr val="376092"/>
                </a:solidFill>
              </a:rPr>
              <a:t>Learnt</a:t>
            </a:r>
            <a:r>
              <a:rPr lang="de-DE" sz="4000" dirty="0">
                <a:solidFill>
                  <a:srgbClr val="376092"/>
                </a:solidFill>
              </a:rPr>
              <a:t> in </a:t>
            </a:r>
            <a:r>
              <a:rPr lang="de-DE" sz="4000" dirty="0" err="1">
                <a:solidFill>
                  <a:srgbClr val="376092"/>
                </a:solidFill>
              </a:rPr>
              <a:t>the</a:t>
            </a:r>
            <a:r>
              <a:rPr lang="de-DE" sz="4000" dirty="0">
                <a:solidFill>
                  <a:srgbClr val="376092"/>
                </a:solidFill>
              </a:rPr>
              <a:t> Pilot-Study </a:t>
            </a:r>
            <a:r>
              <a:rPr lang="de-DE" sz="4000" dirty="0" err="1">
                <a:solidFill>
                  <a:srgbClr val="376092"/>
                </a:solidFill>
              </a:rPr>
              <a:t>of</a:t>
            </a:r>
            <a:r>
              <a:rPr lang="de-DE" sz="4000" dirty="0">
                <a:solidFill>
                  <a:srgbClr val="376092"/>
                </a:solidFill>
              </a:rPr>
              <a:t> </a:t>
            </a:r>
            <a:r>
              <a:rPr lang="de-DE" sz="4000" dirty="0" err="1" smtClean="0">
                <a:solidFill>
                  <a:srgbClr val="376092"/>
                </a:solidFill>
              </a:rPr>
              <a:t>FamResPlan</a:t>
            </a:r>
            <a:r>
              <a:rPr lang="de-DE" sz="4000" dirty="0" smtClean="0">
                <a:solidFill>
                  <a:srgbClr val="376092"/>
                </a:solidFill>
              </a:rPr>
              <a:t> </a:t>
            </a:r>
            <a:r>
              <a:rPr lang="de-DE" sz="4000" dirty="0">
                <a:solidFill>
                  <a:srgbClr val="376092"/>
                </a:solidFill>
              </a:rPr>
              <a:t>Research </a:t>
            </a:r>
            <a:r>
              <a:rPr lang="de-DE" sz="4000" dirty="0" smtClean="0">
                <a:solidFill>
                  <a:srgbClr val="376092"/>
                </a:solidFill>
              </a:rPr>
              <a:t>Project</a:t>
            </a:r>
          </a:p>
        </p:txBody>
      </p:sp>
      <p:pic>
        <p:nvPicPr>
          <p:cNvPr id="10" name="Slika 2"/>
          <p:cNvPicPr/>
          <p:nvPr/>
        </p:nvPicPr>
        <p:blipFill>
          <a:blip r:embed="rId7">
            <a:extLst>
              <a:ext uri="{28A0092B-C50C-407E-A947-70E740481C1C}">
                <a14:useLocalDpi xmlns:a14="http://schemas.microsoft.com/office/drawing/2010/main" val="0"/>
              </a:ext>
            </a:extLst>
          </a:blip>
          <a:srcRect/>
          <a:stretch>
            <a:fillRect/>
          </a:stretch>
        </p:blipFill>
        <p:spPr bwMode="auto">
          <a:xfrm>
            <a:off x="6023101" y="159544"/>
            <a:ext cx="2138767" cy="1048400"/>
          </a:xfrm>
          <a:prstGeom prst="rect">
            <a:avLst/>
          </a:prstGeom>
          <a:noFill/>
          <a:ln>
            <a:noFill/>
          </a:ln>
        </p:spPr>
      </p:pic>
    </p:spTree>
    <p:extLst>
      <p:ext uri="{BB962C8B-B14F-4D97-AF65-F5344CB8AC3E}">
        <p14:creationId xmlns:p14="http://schemas.microsoft.com/office/powerpoint/2010/main" val="16271489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noProof="0" dirty="0" smtClean="0">
                <a:solidFill>
                  <a:srgbClr val="002060"/>
                </a:solidFill>
              </a:rPr>
              <a:t>Research with families</a:t>
            </a:r>
            <a:endParaRPr lang="en-US" sz="3800" b="1" noProof="0" dirty="0">
              <a:solidFill>
                <a:srgbClr val="002060"/>
              </a:solidFill>
            </a:endParaRPr>
          </a:p>
        </p:txBody>
      </p:sp>
      <p:sp>
        <p:nvSpPr>
          <p:cNvPr id="3" name="Content Placeholder 2"/>
          <p:cNvSpPr>
            <a:spLocks noGrp="1"/>
          </p:cNvSpPr>
          <p:nvPr>
            <p:ph idx="1"/>
          </p:nvPr>
        </p:nvSpPr>
        <p:spPr>
          <a:xfrm>
            <a:off x="838200" y="1771713"/>
            <a:ext cx="10515600" cy="3922650"/>
          </a:xfrm>
        </p:spPr>
        <p:txBody>
          <a:bodyPr>
            <a:normAutofit lnSpcReduction="10000"/>
          </a:bodyPr>
          <a:lstStyle/>
          <a:p>
            <a:pPr marL="360000" indent="-360000">
              <a:lnSpc>
                <a:spcPct val="100000"/>
              </a:lnSpc>
            </a:pPr>
            <a:r>
              <a:rPr lang="en-US" sz="2400" b="1" i="1" noProof="0" dirty="0" smtClean="0">
                <a:solidFill>
                  <a:srgbClr val="008000"/>
                </a:solidFill>
              </a:rPr>
              <a:t>Sensitive type of research </a:t>
            </a:r>
            <a:r>
              <a:rPr lang="en-US" sz="2400" noProof="0" dirty="0" smtClean="0">
                <a:solidFill>
                  <a:srgbClr val="002060"/>
                </a:solidFill>
              </a:rPr>
              <a:t>- „research potentially posing a significant threat to those involved“ </a:t>
            </a:r>
          </a:p>
          <a:p>
            <a:pPr marL="360000" indent="-360000">
              <a:lnSpc>
                <a:spcPct val="100000"/>
              </a:lnSpc>
            </a:pPr>
            <a:r>
              <a:rPr lang="en-US" sz="2400" noProof="0" dirty="0" smtClean="0">
                <a:solidFill>
                  <a:srgbClr val="002060"/>
                </a:solidFill>
              </a:rPr>
              <a:t>The sensitivity is even more pronounced when the research involves „hard-to-reach” and socially excluded families</a:t>
            </a:r>
          </a:p>
          <a:p>
            <a:pPr marL="360000" indent="-360000">
              <a:lnSpc>
                <a:spcPct val="100000"/>
              </a:lnSpc>
            </a:pPr>
            <a:r>
              <a:rPr lang="en-US" sz="2400" noProof="0" dirty="0" smtClean="0">
                <a:solidFill>
                  <a:srgbClr val="002060"/>
                </a:solidFill>
              </a:rPr>
              <a:t>Many ethical issues are „intensified” due to system research,</a:t>
            </a:r>
          </a:p>
          <a:p>
            <a:pPr marL="817200" lvl="1" indent="-360000">
              <a:lnSpc>
                <a:spcPct val="100000"/>
              </a:lnSpc>
            </a:pPr>
            <a:r>
              <a:rPr lang="en-US" sz="2000" noProof="0" dirty="0" smtClean="0">
                <a:solidFill>
                  <a:srgbClr val="002060"/>
                </a:solidFill>
              </a:rPr>
              <a:t>Informed consent (e.g. who gives it – a member, the family, what if all members of the family don’t give consent?)</a:t>
            </a:r>
          </a:p>
          <a:p>
            <a:pPr marL="817200" lvl="1" indent="-360000">
              <a:lnSpc>
                <a:spcPct val="100000"/>
              </a:lnSpc>
            </a:pPr>
            <a:r>
              <a:rPr lang="en-US" sz="2000" noProof="0" dirty="0" smtClean="0">
                <a:solidFill>
                  <a:srgbClr val="002060"/>
                </a:solidFill>
              </a:rPr>
              <a:t>Confidentiality of data (e.g.  disclosure of confidential information about other family members)</a:t>
            </a:r>
          </a:p>
          <a:p>
            <a:pPr marL="817200" lvl="1" indent="-360000">
              <a:lnSpc>
                <a:spcPct val="100000"/>
              </a:lnSpc>
            </a:pPr>
            <a:r>
              <a:rPr lang="en-US" sz="2000" noProof="0" dirty="0" smtClean="0">
                <a:solidFill>
                  <a:srgbClr val="002060"/>
                </a:solidFill>
              </a:rPr>
              <a:t>Unexpected findings (e.g. information about other family members)</a:t>
            </a:r>
          </a:p>
          <a:p>
            <a:pPr marL="817200" lvl="1" indent="-360000">
              <a:lnSpc>
                <a:spcPct val="100000"/>
              </a:lnSpc>
            </a:pPr>
            <a:r>
              <a:rPr lang="en-US" sz="2000" noProof="0" dirty="0" smtClean="0">
                <a:solidFill>
                  <a:srgbClr val="002060"/>
                </a:solidFill>
              </a:rPr>
              <a:t>And other…</a:t>
            </a:r>
          </a:p>
        </p:txBody>
      </p:sp>
    </p:spTree>
    <p:extLst>
      <p:ext uri="{BB962C8B-B14F-4D97-AF65-F5344CB8AC3E}">
        <p14:creationId xmlns:p14="http://schemas.microsoft.com/office/powerpoint/2010/main" val="16784508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773589" cy="865714"/>
          </a:xfrm>
        </p:spPr>
        <p:txBody>
          <a:bodyPr>
            <a:normAutofit fontScale="90000"/>
          </a:bodyPr>
          <a:lstStyle/>
          <a:p>
            <a:r>
              <a:rPr lang="en-US" sz="3600" b="1" noProof="0" dirty="0" smtClean="0">
                <a:solidFill>
                  <a:srgbClr val="002060"/>
                </a:solidFill>
              </a:rPr>
              <a:t>Basic ethical principles in the research and practice of helping professions</a:t>
            </a:r>
            <a:endParaRPr lang="en-US" sz="3600" b="1" noProof="0" dirty="0">
              <a:solidFill>
                <a:srgbClr val="002060"/>
              </a:solidFill>
            </a:endParaRPr>
          </a:p>
        </p:txBody>
      </p:sp>
      <p:sp>
        <p:nvSpPr>
          <p:cNvPr id="3" name="Content Placeholder 2"/>
          <p:cNvSpPr>
            <a:spLocks noGrp="1"/>
          </p:cNvSpPr>
          <p:nvPr>
            <p:ph idx="1"/>
          </p:nvPr>
        </p:nvSpPr>
        <p:spPr/>
        <p:txBody>
          <a:bodyPr>
            <a:normAutofit fontScale="77500" lnSpcReduction="20000"/>
          </a:bodyPr>
          <a:lstStyle/>
          <a:p>
            <a:pPr marL="360000" lvl="0" indent="-360000">
              <a:lnSpc>
                <a:spcPct val="120000"/>
              </a:lnSpc>
            </a:pPr>
            <a:r>
              <a:rPr lang="en-US" noProof="0" dirty="0" smtClean="0">
                <a:solidFill>
                  <a:srgbClr val="002060"/>
                </a:solidFill>
              </a:rPr>
              <a:t>Autonomy – respect for the right to self-determination</a:t>
            </a:r>
          </a:p>
          <a:p>
            <a:pPr marL="360000" lvl="0" indent="-360000">
              <a:lnSpc>
                <a:spcPct val="120000"/>
              </a:lnSpc>
            </a:pPr>
            <a:r>
              <a:rPr lang="en-US" noProof="0" dirty="0" smtClean="0">
                <a:solidFill>
                  <a:srgbClr val="002060"/>
                </a:solidFill>
              </a:rPr>
              <a:t>Well being – the obligation of members of the profession to help others</a:t>
            </a:r>
          </a:p>
          <a:p>
            <a:pPr marL="360000" lvl="0" indent="-360000">
              <a:lnSpc>
                <a:spcPct val="120000"/>
              </a:lnSpc>
            </a:pPr>
            <a:r>
              <a:rPr lang="en-US" noProof="0" dirty="0" smtClean="0">
                <a:solidFill>
                  <a:srgbClr val="002060"/>
                </a:solidFill>
              </a:rPr>
              <a:t>Confidentiality – safeguarding the confidentiality of information obtained in the context of a professional relationship</a:t>
            </a:r>
          </a:p>
          <a:p>
            <a:pPr marL="360000" lvl="0" indent="-360000">
              <a:lnSpc>
                <a:spcPct val="120000"/>
              </a:lnSpc>
            </a:pPr>
            <a:r>
              <a:rPr lang="en-US" noProof="0" dirty="0" smtClean="0">
                <a:solidFill>
                  <a:srgbClr val="002060"/>
                </a:solidFill>
              </a:rPr>
              <a:t>Fidelity – keeping promises</a:t>
            </a:r>
          </a:p>
          <a:p>
            <a:pPr marL="360000" lvl="0" indent="-360000">
              <a:lnSpc>
                <a:spcPct val="120000"/>
              </a:lnSpc>
            </a:pPr>
            <a:r>
              <a:rPr lang="en-US" noProof="0" dirty="0" smtClean="0">
                <a:solidFill>
                  <a:srgbClr val="002060"/>
                </a:solidFill>
              </a:rPr>
              <a:t>Fairness – providing just and equal treatment to all</a:t>
            </a:r>
          </a:p>
          <a:p>
            <a:pPr marL="360000" lvl="0" indent="-360000">
              <a:lnSpc>
                <a:spcPct val="120000"/>
              </a:lnSpc>
            </a:pPr>
            <a:r>
              <a:rPr lang="en-US" noProof="0" dirty="0" smtClean="0">
                <a:solidFill>
                  <a:srgbClr val="002060"/>
                </a:solidFill>
              </a:rPr>
              <a:t>„Not doing harm“ – the obligation to comply with the rule „do no harm“</a:t>
            </a:r>
          </a:p>
          <a:p>
            <a:pPr marL="360000" lvl="0" indent="-360000">
              <a:lnSpc>
                <a:spcPct val="120000"/>
              </a:lnSpc>
            </a:pPr>
            <a:r>
              <a:rPr lang="en-US" noProof="0" dirty="0" smtClean="0">
                <a:solidFill>
                  <a:srgbClr val="002060"/>
                </a:solidFill>
              </a:rPr>
              <a:t>Privacy – respect for the personal decisions regarding when and what information to provide about themselves</a:t>
            </a:r>
          </a:p>
          <a:p>
            <a:pPr marL="360000" lvl="0" indent="-360000">
              <a:lnSpc>
                <a:spcPct val="120000"/>
              </a:lnSpc>
            </a:pPr>
            <a:r>
              <a:rPr lang="en-US" noProof="0" dirty="0" smtClean="0">
                <a:solidFill>
                  <a:srgbClr val="002060"/>
                </a:solidFill>
              </a:rPr>
              <a:t>Truthfulness/honesty</a:t>
            </a:r>
          </a:p>
          <a:p>
            <a:endParaRPr lang="en-US" noProof="0" dirty="0">
              <a:solidFill>
                <a:srgbClr val="002060"/>
              </a:solidFill>
            </a:endParaRPr>
          </a:p>
        </p:txBody>
      </p:sp>
      <p:sp>
        <p:nvSpPr>
          <p:cNvPr id="4" name="Rechteck 3"/>
          <p:cNvSpPr/>
          <p:nvPr/>
        </p:nvSpPr>
        <p:spPr>
          <a:xfrm>
            <a:off x="8317607" y="6192386"/>
            <a:ext cx="2979113" cy="369332"/>
          </a:xfrm>
          <a:prstGeom prst="rect">
            <a:avLst/>
          </a:prstGeom>
        </p:spPr>
        <p:txBody>
          <a:bodyPr wrap="none">
            <a:spAutoFit/>
          </a:bodyPr>
          <a:lstStyle/>
          <a:p>
            <a:r>
              <a:rPr lang="hr-HR" dirty="0">
                <a:solidFill>
                  <a:schemeClr val="accent5">
                    <a:lumMod val="50000"/>
                  </a:schemeClr>
                </a:solidFill>
              </a:rPr>
              <a:t>Beauchamp </a:t>
            </a:r>
            <a:r>
              <a:rPr lang="hr-HR" dirty="0" smtClean="0">
                <a:solidFill>
                  <a:schemeClr val="accent5">
                    <a:lumMod val="50000"/>
                  </a:schemeClr>
                </a:solidFill>
              </a:rPr>
              <a:t>&amp; </a:t>
            </a:r>
            <a:r>
              <a:rPr lang="hr-HR" dirty="0">
                <a:solidFill>
                  <a:schemeClr val="accent5">
                    <a:lumMod val="50000"/>
                  </a:schemeClr>
                </a:solidFill>
              </a:rPr>
              <a:t>Childress, 1983</a:t>
            </a:r>
            <a:r>
              <a:rPr lang="en-US" dirty="0">
                <a:solidFill>
                  <a:schemeClr val="accent5">
                    <a:lumMod val="50000"/>
                  </a:schemeClr>
                </a:solidFill>
              </a:rPr>
              <a:t> </a:t>
            </a:r>
            <a:endParaRPr lang="de-DE" dirty="0">
              <a:solidFill>
                <a:schemeClr val="accent5">
                  <a:lumMod val="50000"/>
                </a:schemeClr>
              </a:solidFill>
            </a:endParaRPr>
          </a:p>
        </p:txBody>
      </p:sp>
    </p:spTree>
    <p:extLst>
      <p:ext uri="{BB962C8B-B14F-4D97-AF65-F5344CB8AC3E}">
        <p14:creationId xmlns:p14="http://schemas.microsoft.com/office/powerpoint/2010/main" val="1991542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558"/>
            <a:ext cx="10515600" cy="1325563"/>
          </a:xfrm>
        </p:spPr>
        <p:txBody>
          <a:bodyPr>
            <a:normAutofit/>
          </a:bodyPr>
          <a:lstStyle/>
          <a:p>
            <a:r>
              <a:rPr lang="en-US" sz="3800" b="1" noProof="0" dirty="0" smtClean="0">
                <a:solidFill>
                  <a:srgbClr val="203864"/>
                </a:solidFill>
              </a:rPr>
              <a:t>Ethical issues in the </a:t>
            </a:r>
            <a:r>
              <a:rPr lang="en-US" sz="3800" b="1" noProof="0" dirty="0" err="1" smtClean="0">
                <a:solidFill>
                  <a:srgbClr val="203864"/>
                </a:solidFill>
              </a:rPr>
              <a:t>FamResPlan</a:t>
            </a:r>
            <a:r>
              <a:rPr lang="en-US" sz="3800" b="1" noProof="0" dirty="0" smtClean="0">
                <a:solidFill>
                  <a:srgbClr val="203864"/>
                </a:solidFill>
              </a:rPr>
              <a:t> project</a:t>
            </a:r>
            <a:endParaRPr lang="en-US" sz="3800" b="1" noProof="0" dirty="0">
              <a:solidFill>
                <a:srgbClr val="203864"/>
              </a:solidFill>
            </a:endParaRPr>
          </a:p>
        </p:txBody>
      </p:sp>
      <p:sp>
        <p:nvSpPr>
          <p:cNvPr id="3" name="Content Placeholder 2"/>
          <p:cNvSpPr>
            <a:spLocks noGrp="1"/>
          </p:cNvSpPr>
          <p:nvPr>
            <p:ph idx="1"/>
          </p:nvPr>
        </p:nvSpPr>
        <p:spPr>
          <a:xfrm>
            <a:off x="838200" y="1535017"/>
            <a:ext cx="10515600" cy="4715780"/>
          </a:xfrm>
        </p:spPr>
        <p:txBody>
          <a:bodyPr>
            <a:normAutofit fontScale="85000" lnSpcReduction="20000"/>
          </a:bodyPr>
          <a:lstStyle/>
          <a:p>
            <a:pPr marL="0" indent="0">
              <a:lnSpc>
                <a:spcPct val="120000"/>
              </a:lnSpc>
              <a:buNone/>
            </a:pPr>
            <a:r>
              <a:rPr lang="en-US" sz="3000" noProof="0" dirty="0" smtClean="0">
                <a:solidFill>
                  <a:srgbClr val="008000"/>
                </a:solidFill>
              </a:rPr>
              <a:t>Commitment to ethical principles in defined areas</a:t>
            </a:r>
          </a:p>
          <a:p>
            <a:pPr>
              <a:lnSpc>
                <a:spcPct val="120000"/>
              </a:lnSpc>
            </a:pPr>
            <a:r>
              <a:rPr lang="en-US" noProof="0" dirty="0" smtClean="0">
                <a:solidFill>
                  <a:schemeClr val="accent5">
                    <a:lumMod val="50000"/>
                  </a:schemeClr>
                </a:solidFill>
              </a:rPr>
              <a:t>Access to research participants/families; informed consent; conducting re</a:t>
            </a:r>
            <a:r>
              <a:rPr lang="hr-HR" noProof="0" dirty="0" smtClean="0">
                <a:solidFill>
                  <a:schemeClr val="accent5">
                    <a:lumMod val="50000"/>
                  </a:schemeClr>
                </a:solidFill>
              </a:rPr>
              <a:t>s</a:t>
            </a:r>
            <a:r>
              <a:rPr lang="en-US" noProof="0" dirty="0" err="1" smtClean="0">
                <a:solidFill>
                  <a:schemeClr val="accent5">
                    <a:lumMod val="50000"/>
                  </a:schemeClr>
                </a:solidFill>
              </a:rPr>
              <a:t>earch</a:t>
            </a:r>
            <a:r>
              <a:rPr lang="en-US" noProof="0" dirty="0" smtClean="0">
                <a:solidFill>
                  <a:schemeClr val="accent5">
                    <a:lumMod val="50000"/>
                  </a:schemeClr>
                </a:solidFill>
              </a:rPr>
              <a:t>; impact of research on participants; the influence of research on the research team</a:t>
            </a:r>
          </a:p>
          <a:p>
            <a:pPr marL="0" indent="0">
              <a:lnSpc>
                <a:spcPct val="120000"/>
              </a:lnSpc>
              <a:buNone/>
            </a:pPr>
            <a:endParaRPr lang="en-US" sz="3200" noProof="0" dirty="0" smtClean="0">
              <a:solidFill>
                <a:schemeClr val="accent5">
                  <a:lumMod val="50000"/>
                </a:schemeClr>
              </a:solidFill>
            </a:endParaRPr>
          </a:p>
          <a:p>
            <a:pPr marL="360000" indent="-360000">
              <a:lnSpc>
                <a:spcPct val="120000"/>
              </a:lnSpc>
              <a:buNone/>
            </a:pPr>
            <a:r>
              <a:rPr lang="en-US" sz="3000" noProof="0" dirty="0" smtClean="0">
                <a:solidFill>
                  <a:srgbClr val="008000"/>
                </a:solidFill>
              </a:rPr>
              <a:t>Ethics of the research team</a:t>
            </a:r>
          </a:p>
          <a:p>
            <a:pPr marL="360000" indent="-360000">
              <a:lnSpc>
                <a:spcPct val="120000"/>
              </a:lnSpc>
            </a:pPr>
            <a:r>
              <a:rPr lang="en-US" noProof="0" dirty="0" smtClean="0">
                <a:solidFill>
                  <a:srgbClr val="002060"/>
                </a:solidFill>
              </a:rPr>
              <a:t>Establishing the Ethical Council of the Project</a:t>
            </a:r>
          </a:p>
          <a:p>
            <a:pPr marL="360000" indent="-360000">
              <a:lnSpc>
                <a:spcPct val="120000"/>
              </a:lnSpc>
            </a:pPr>
            <a:r>
              <a:rPr lang="en-US" noProof="0" dirty="0" smtClean="0">
                <a:solidFill>
                  <a:srgbClr val="002060"/>
                </a:solidFill>
              </a:rPr>
              <a:t>Monitoring all stages of the project through the „ethical prism”</a:t>
            </a:r>
          </a:p>
          <a:p>
            <a:pPr marL="360000" indent="-360000">
              <a:lnSpc>
                <a:spcPct val="120000"/>
              </a:lnSpc>
            </a:pPr>
            <a:r>
              <a:rPr lang="en-US" noProof="0" dirty="0" smtClean="0">
                <a:solidFill>
                  <a:srgbClr val="002060"/>
                </a:solidFill>
              </a:rPr>
              <a:t>Monitoring of project phases using meetings, documents/procedures/protocols related to ethical issues</a:t>
            </a:r>
          </a:p>
          <a:p>
            <a:pPr marL="0" indent="0">
              <a:lnSpc>
                <a:spcPct val="120000"/>
              </a:lnSpc>
              <a:buNone/>
            </a:pPr>
            <a:endParaRPr lang="en-US" noProof="0" dirty="0" smtClean="0">
              <a:solidFill>
                <a:srgbClr val="008000"/>
              </a:solidFill>
            </a:endParaRPr>
          </a:p>
        </p:txBody>
      </p:sp>
    </p:spTree>
    <p:extLst>
      <p:ext uri="{BB962C8B-B14F-4D97-AF65-F5344CB8AC3E}">
        <p14:creationId xmlns:p14="http://schemas.microsoft.com/office/powerpoint/2010/main" val="15401098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lnSpc>
                <a:spcPct val="120000"/>
              </a:lnSpc>
            </a:pPr>
            <a:r>
              <a:rPr lang="en-US" sz="3400" b="1" noProof="0" dirty="0" smtClean="0">
                <a:solidFill>
                  <a:srgbClr val="203864"/>
                </a:solidFill>
              </a:rPr>
              <a:t>Commitment to Ethical Principles – </a:t>
            </a:r>
            <a:r>
              <a:rPr lang="en-US" sz="3400" noProof="0" dirty="0" smtClean="0">
                <a:solidFill>
                  <a:srgbClr val="203864"/>
                </a:solidFill>
              </a:rPr>
              <a:t>Part</a:t>
            </a:r>
            <a:r>
              <a:rPr lang="en-US" sz="3400" b="1" noProof="0" dirty="0" smtClean="0">
                <a:solidFill>
                  <a:srgbClr val="203864"/>
                </a:solidFill>
              </a:rPr>
              <a:t> 1</a:t>
            </a:r>
            <a:endParaRPr lang="en-US" sz="3400" b="1" noProof="0" dirty="0">
              <a:solidFill>
                <a:srgbClr val="203864"/>
              </a:solidFill>
            </a:endParaRPr>
          </a:p>
        </p:txBody>
      </p:sp>
      <p:sp>
        <p:nvSpPr>
          <p:cNvPr id="3" name="Content Placeholder 2"/>
          <p:cNvSpPr>
            <a:spLocks noGrp="1"/>
          </p:cNvSpPr>
          <p:nvPr>
            <p:ph idx="1"/>
          </p:nvPr>
        </p:nvSpPr>
        <p:spPr>
          <a:xfrm>
            <a:off x="838200" y="1809331"/>
            <a:ext cx="10515600" cy="3669153"/>
          </a:xfrm>
        </p:spPr>
        <p:txBody>
          <a:bodyPr/>
          <a:lstStyle/>
          <a:p>
            <a:pPr marL="360000" indent="-360000">
              <a:lnSpc>
                <a:spcPct val="100000"/>
              </a:lnSpc>
              <a:buNone/>
            </a:pPr>
            <a:r>
              <a:rPr lang="en-US" noProof="0" dirty="0" smtClean="0">
                <a:solidFill>
                  <a:schemeClr val="accent6">
                    <a:lumMod val="75000"/>
                  </a:schemeClr>
                </a:solidFill>
              </a:rPr>
              <a:t>Access to Research Participants/Families</a:t>
            </a:r>
          </a:p>
          <a:p>
            <a:pPr>
              <a:lnSpc>
                <a:spcPct val="100000"/>
              </a:lnSpc>
            </a:pPr>
            <a:r>
              <a:rPr lang="en-US" noProof="0" dirty="0" smtClean="0">
                <a:solidFill>
                  <a:srgbClr val="203864"/>
                </a:solidFill>
              </a:rPr>
              <a:t>Gatekeepers</a:t>
            </a:r>
          </a:p>
          <a:p>
            <a:pPr>
              <a:lnSpc>
                <a:spcPct val="100000"/>
              </a:lnSpc>
            </a:pPr>
            <a:r>
              <a:rPr lang="en-US" noProof="0" dirty="0" smtClean="0">
                <a:solidFill>
                  <a:srgbClr val="203864"/>
                </a:solidFill>
              </a:rPr>
              <a:t>A protocol on cooperation with gatekeepers</a:t>
            </a:r>
          </a:p>
          <a:p>
            <a:pPr marL="0" indent="0">
              <a:lnSpc>
                <a:spcPct val="100000"/>
              </a:lnSpc>
              <a:buNone/>
            </a:pPr>
            <a:endParaRPr lang="en-US" noProof="0" dirty="0" smtClean="0">
              <a:solidFill>
                <a:srgbClr val="203864"/>
              </a:solidFill>
            </a:endParaRPr>
          </a:p>
          <a:p>
            <a:pPr marL="0" indent="0">
              <a:buNone/>
            </a:pPr>
            <a:endParaRPr lang="en-US" noProof="0" dirty="0"/>
          </a:p>
        </p:txBody>
      </p:sp>
    </p:spTree>
    <p:extLst>
      <p:ext uri="{BB962C8B-B14F-4D97-AF65-F5344CB8AC3E}">
        <p14:creationId xmlns:p14="http://schemas.microsoft.com/office/powerpoint/2010/main" val="15103105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lnSpc>
                <a:spcPct val="120000"/>
              </a:lnSpc>
            </a:pPr>
            <a:r>
              <a:rPr lang="en-US" sz="3400" b="1" noProof="0" dirty="0" smtClean="0">
                <a:solidFill>
                  <a:srgbClr val="203864"/>
                </a:solidFill>
              </a:rPr>
              <a:t>Experiences from the pilot…</a:t>
            </a:r>
            <a:endParaRPr lang="en-US" sz="3400" b="1" noProof="0" dirty="0">
              <a:solidFill>
                <a:srgbClr val="203864"/>
              </a:solidFill>
            </a:endParaRPr>
          </a:p>
        </p:txBody>
      </p:sp>
      <p:sp>
        <p:nvSpPr>
          <p:cNvPr id="3" name="Content Placeholder 2"/>
          <p:cNvSpPr>
            <a:spLocks noGrp="1"/>
          </p:cNvSpPr>
          <p:nvPr>
            <p:ph idx="1"/>
          </p:nvPr>
        </p:nvSpPr>
        <p:spPr>
          <a:xfrm>
            <a:off x="838200" y="1809331"/>
            <a:ext cx="10515600" cy="3669153"/>
          </a:xfrm>
        </p:spPr>
        <p:txBody>
          <a:bodyPr/>
          <a:lstStyle/>
          <a:p>
            <a:pPr marL="360000" indent="-360000">
              <a:lnSpc>
                <a:spcPct val="100000"/>
              </a:lnSpc>
              <a:buNone/>
            </a:pPr>
            <a:r>
              <a:rPr lang="en-US" noProof="0" dirty="0" smtClean="0">
                <a:solidFill>
                  <a:schemeClr val="accent6">
                    <a:lumMod val="75000"/>
                  </a:schemeClr>
                </a:solidFill>
              </a:rPr>
              <a:t>Access to Research Participants/Families</a:t>
            </a:r>
          </a:p>
          <a:p>
            <a:r>
              <a:rPr lang="en-US" noProof="0" dirty="0" smtClean="0">
                <a:solidFill>
                  <a:srgbClr val="203864"/>
                </a:solidFill>
              </a:rPr>
              <a:t>Relationship between gatekeeper and participant</a:t>
            </a:r>
          </a:p>
          <a:p>
            <a:r>
              <a:rPr lang="en-US" noProof="0" dirty="0" smtClean="0">
                <a:solidFill>
                  <a:srgbClr val="203864"/>
                </a:solidFill>
              </a:rPr>
              <a:t>Compensation for travel costs – motivation?</a:t>
            </a:r>
          </a:p>
          <a:p>
            <a:r>
              <a:rPr lang="en-US" noProof="0" dirty="0" smtClean="0">
                <a:solidFill>
                  <a:srgbClr val="203864"/>
                </a:solidFill>
              </a:rPr>
              <a:t>Very long informal introduction to </a:t>
            </a:r>
            <a:r>
              <a:rPr lang="en-US" noProof="0" dirty="0" err="1" smtClean="0">
                <a:solidFill>
                  <a:srgbClr val="203864"/>
                </a:solidFill>
              </a:rPr>
              <a:t>interv</a:t>
            </a:r>
            <a:r>
              <a:rPr lang="hr-HR" noProof="0" dirty="0" err="1" smtClean="0">
                <a:solidFill>
                  <a:srgbClr val="203864"/>
                </a:solidFill>
              </a:rPr>
              <a:t>iew</a:t>
            </a:r>
            <a:r>
              <a:rPr lang="en-US" noProof="0" dirty="0" smtClean="0">
                <a:solidFill>
                  <a:srgbClr val="203864"/>
                </a:solidFill>
              </a:rPr>
              <a:t> – culture?</a:t>
            </a:r>
          </a:p>
          <a:p>
            <a:endParaRPr lang="en-US" noProof="0" dirty="0">
              <a:solidFill>
                <a:srgbClr val="203864"/>
              </a:solidFill>
            </a:endParaRPr>
          </a:p>
        </p:txBody>
      </p:sp>
    </p:spTree>
    <p:extLst>
      <p:ext uri="{BB962C8B-B14F-4D97-AF65-F5344CB8AC3E}">
        <p14:creationId xmlns:p14="http://schemas.microsoft.com/office/powerpoint/2010/main" val="3662556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9635" y="1466704"/>
            <a:ext cx="9144000" cy="1236927"/>
          </a:xfrm>
          <a:solidFill>
            <a:schemeClr val="accent1">
              <a:lumMod val="20000"/>
              <a:lumOff val="80000"/>
            </a:schemeClr>
          </a:solidFill>
        </p:spPr>
        <p:txBody>
          <a:bodyPr>
            <a:normAutofit fontScale="90000"/>
          </a:bodyPr>
          <a:lstStyle/>
          <a:p>
            <a:r>
              <a:rPr lang="hr-HR" sz="4400" dirty="0" smtClean="0"/>
              <a:t/>
            </a:r>
            <a:br>
              <a:rPr lang="hr-HR" sz="4400" dirty="0" smtClean="0"/>
            </a:br>
            <a:r>
              <a:rPr lang="en-US" sz="4400" b="1" dirty="0" smtClean="0">
                <a:solidFill>
                  <a:schemeClr val="accent1">
                    <a:lumMod val="50000"/>
                  </a:schemeClr>
                </a:solidFill>
              </a:rPr>
              <a:t/>
            </a:r>
            <a:br>
              <a:rPr lang="en-US" sz="4400" b="1" dirty="0" smtClean="0">
                <a:solidFill>
                  <a:schemeClr val="accent1">
                    <a:lumMod val="50000"/>
                  </a:schemeClr>
                </a:solidFill>
              </a:rPr>
            </a:br>
            <a:r>
              <a:rPr lang="hr-HR" sz="2200" b="1" dirty="0" smtClean="0">
                <a:solidFill>
                  <a:schemeClr val="accent1">
                    <a:lumMod val="50000"/>
                  </a:schemeClr>
                </a:solidFill>
              </a:rPr>
              <a:t/>
            </a:r>
            <a:br>
              <a:rPr lang="hr-HR" sz="2200" b="1" dirty="0" smtClean="0">
                <a:solidFill>
                  <a:schemeClr val="accent1">
                    <a:lumMod val="50000"/>
                  </a:schemeClr>
                </a:solidFill>
              </a:rPr>
            </a:br>
            <a:r>
              <a:rPr lang="en-US" sz="4400" b="1" dirty="0" smtClean="0">
                <a:solidFill>
                  <a:schemeClr val="accent1">
                    <a:lumMod val="50000"/>
                  </a:schemeClr>
                </a:solidFill>
              </a:rPr>
              <a:t/>
            </a:r>
            <a:br>
              <a:rPr lang="en-US" sz="4400" b="1" dirty="0" smtClean="0">
                <a:solidFill>
                  <a:schemeClr val="accent1">
                    <a:lumMod val="50000"/>
                  </a:schemeClr>
                </a:solidFill>
              </a:rPr>
            </a:br>
            <a:r>
              <a:rPr lang="en-US" sz="4400" b="1" dirty="0" smtClean="0">
                <a:solidFill>
                  <a:schemeClr val="accent1">
                    <a:lumMod val="50000"/>
                  </a:schemeClr>
                </a:solidFill>
              </a:rPr>
              <a:t>symposium</a:t>
            </a:r>
            <a:br>
              <a:rPr lang="en-US" sz="4400" b="1" dirty="0" smtClean="0">
                <a:solidFill>
                  <a:schemeClr val="accent1">
                    <a:lumMod val="50000"/>
                  </a:schemeClr>
                </a:solidFill>
              </a:rPr>
            </a:br>
            <a:r>
              <a:rPr lang="en-US" sz="4400" b="1" dirty="0" smtClean="0">
                <a:solidFill>
                  <a:schemeClr val="accent1">
                    <a:lumMod val="50000"/>
                  </a:schemeClr>
                </a:solidFill>
              </a:rPr>
              <a:t>Challenges of studying families at risk</a:t>
            </a:r>
            <a:endParaRPr lang="en-US" sz="4400" b="1" dirty="0">
              <a:solidFill>
                <a:schemeClr val="accent1">
                  <a:lumMod val="50000"/>
                </a:schemeClr>
              </a:solidFill>
            </a:endParaRPr>
          </a:p>
        </p:txBody>
      </p:sp>
      <p:sp>
        <p:nvSpPr>
          <p:cNvPr id="3" name="Subtitle 2"/>
          <p:cNvSpPr>
            <a:spLocks noGrp="1"/>
          </p:cNvSpPr>
          <p:nvPr>
            <p:ph type="subTitle" idx="1"/>
          </p:nvPr>
        </p:nvSpPr>
        <p:spPr>
          <a:xfrm>
            <a:off x="1596280" y="5679354"/>
            <a:ext cx="9144000" cy="2357292"/>
          </a:xfrm>
        </p:spPr>
        <p:txBody>
          <a:bodyPr>
            <a:noAutofit/>
          </a:bodyPr>
          <a:lstStyle/>
          <a:p>
            <a:pPr>
              <a:spcBef>
                <a:spcPts val="0"/>
              </a:spcBef>
            </a:pPr>
            <a:r>
              <a:rPr lang="hr-HR" sz="1600" dirty="0" smtClean="0">
                <a:solidFill>
                  <a:schemeClr val="accent1">
                    <a:lumMod val="50000"/>
                  </a:schemeClr>
                </a:solidFill>
                <a:latin typeface="+mj-lt"/>
                <a:ea typeface="+mj-ea"/>
                <a:cs typeface="+mj-cs"/>
              </a:rPr>
              <a:t>Antonija Žižak, Ivana </a:t>
            </a:r>
            <a:r>
              <a:rPr lang="hr-HR" sz="1600" dirty="0" err="1" smtClean="0">
                <a:solidFill>
                  <a:schemeClr val="accent1">
                    <a:lumMod val="50000"/>
                  </a:schemeClr>
                </a:solidFill>
                <a:latin typeface="+mj-lt"/>
                <a:ea typeface="+mj-ea"/>
                <a:cs typeface="+mj-cs"/>
              </a:rPr>
              <a:t>Jeđud</a:t>
            </a:r>
            <a:r>
              <a:rPr lang="hr-HR" sz="1600" dirty="0" smtClean="0">
                <a:solidFill>
                  <a:schemeClr val="accent1">
                    <a:lumMod val="50000"/>
                  </a:schemeClr>
                </a:solidFill>
                <a:latin typeface="+mj-lt"/>
                <a:ea typeface="+mj-ea"/>
                <a:cs typeface="+mj-cs"/>
              </a:rPr>
              <a:t> Borić, Anita Jandrić </a:t>
            </a:r>
            <a:r>
              <a:rPr lang="hr-HR" sz="1600" dirty="0" err="1" smtClean="0">
                <a:solidFill>
                  <a:schemeClr val="accent1">
                    <a:lumMod val="50000"/>
                  </a:schemeClr>
                </a:solidFill>
                <a:latin typeface="+mj-lt"/>
                <a:ea typeface="+mj-ea"/>
                <a:cs typeface="+mj-cs"/>
              </a:rPr>
              <a:t>Nišević</a:t>
            </a:r>
            <a:r>
              <a:rPr lang="hr-HR" sz="1600" dirty="0" smtClean="0">
                <a:solidFill>
                  <a:schemeClr val="accent1">
                    <a:lumMod val="50000"/>
                  </a:schemeClr>
                </a:solidFill>
                <a:latin typeface="+mj-lt"/>
                <a:ea typeface="+mj-ea"/>
                <a:cs typeface="+mj-cs"/>
              </a:rPr>
              <a:t>, Martina Ferić, Irma </a:t>
            </a:r>
            <a:r>
              <a:rPr lang="hr-HR" sz="1600" dirty="0" err="1" smtClean="0">
                <a:solidFill>
                  <a:schemeClr val="accent1">
                    <a:lumMod val="50000"/>
                  </a:schemeClr>
                </a:solidFill>
                <a:latin typeface="+mj-lt"/>
                <a:ea typeface="+mj-ea"/>
                <a:cs typeface="+mj-cs"/>
              </a:rPr>
              <a:t>Kovčo</a:t>
            </a:r>
            <a:r>
              <a:rPr lang="hr-HR" sz="1600" dirty="0" smtClean="0">
                <a:solidFill>
                  <a:schemeClr val="accent1">
                    <a:lumMod val="50000"/>
                  </a:schemeClr>
                </a:solidFill>
                <a:latin typeface="+mj-lt"/>
                <a:ea typeface="+mj-ea"/>
                <a:cs typeface="+mj-cs"/>
              </a:rPr>
              <a:t> </a:t>
            </a:r>
            <a:r>
              <a:rPr lang="hr-HR" sz="1600" dirty="0" err="1" smtClean="0">
                <a:solidFill>
                  <a:schemeClr val="accent1">
                    <a:lumMod val="50000"/>
                  </a:schemeClr>
                </a:solidFill>
                <a:latin typeface="+mj-lt"/>
                <a:ea typeface="+mj-ea"/>
                <a:cs typeface="+mj-cs"/>
              </a:rPr>
              <a:t>Vukadin</a:t>
            </a:r>
            <a:endParaRPr lang="hr-HR" sz="1600" dirty="0" smtClean="0">
              <a:solidFill>
                <a:schemeClr val="accent1">
                  <a:lumMod val="50000"/>
                </a:schemeClr>
              </a:solidFill>
              <a:latin typeface="+mj-lt"/>
              <a:ea typeface="+mj-ea"/>
              <a:cs typeface="+mj-cs"/>
            </a:endParaRPr>
          </a:p>
          <a:p>
            <a:pPr>
              <a:spcBef>
                <a:spcPts val="0"/>
              </a:spcBef>
            </a:pPr>
            <a:r>
              <a:rPr lang="en-US" sz="1600" dirty="0" smtClean="0">
                <a:solidFill>
                  <a:schemeClr val="accent1">
                    <a:lumMod val="50000"/>
                  </a:schemeClr>
                </a:solidFill>
                <a:latin typeface="+mj-lt"/>
                <a:ea typeface="+mj-ea"/>
                <a:cs typeface="+mj-cs"/>
              </a:rPr>
              <a:t>Faculty </a:t>
            </a:r>
            <a:r>
              <a:rPr lang="en-US" sz="1600" dirty="0">
                <a:solidFill>
                  <a:schemeClr val="accent1">
                    <a:lumMod val="50000"/>
                  </a:schemeClr>
                </a:solidFill>
                <a:latin typeface="+mj-lt"/>
                <a:ea typeface="+mj-ea"/>
                <a:cs typeface="+mj-cs"/>
              </a:rPr>
              <a:t>of Education and Rehabilitation Sciences</a:t>
            </a:r>
          </a:p>
          <a:p>
            <a:pPr>
              <a:spcBef>
                <a:spcPts val="0"/>
              </a:spcBef>
            </a:pPr>
            <a:r>
              <a:rPr lang="en-US" sz="1600" dirty="0">
                <a:solidFill>
                  <a:schemeClr val="accent1">
                    <a:lumMod val="50000"/>
                  </a:schemeClr>
                </a:solidFill>
                <a:latin typeface="+mj-lt"/>
                <a:ea typeface="+mj-ea"/>
                <a:cs typeface="+mj-cs"/>
              </a:rPr>
              <a:t>University of </a:t>
            </a:r>
            <a:r>
              <a:rPr lang="en-US" sz="1600" dirty="0" err="1">
                <a:solidFill>
                  <a:schemeClr val="accent1">
                    <a:lumMod val="50000"/>
                  </a:schemeClr>
                </a:solidFill>
                <a:latin typeface="+mj-lt"/>
                <a:ea typeface="+mj-ea"/>
                <a:cs typeface="+mj-cs"/>
              </a:rPr>
              <a:t>Za</a:t>
            </a:r>
            <a:r>
              <a:rPr lang="hr-HR" sz="1600" dirty="0">
                <a:solidFill>
                  <a:schemeClr val="accent1">
                    <a:lumMod val="50000"/>
                  </a:schemeClr>
                </a:solidFill>
                <a:latin typeface="+mj-lt"/>
                <a:ea typeface="+mj-ea"/>
                <a:cs typeface="+mj-cs"/>
              </a:rPr>
              <a:t>greb, Croatia</a:t>
            </a:r>
          </a:p>
        </p:txBody>
      </p:sp>
      <p:pic>
        <p:nvPicPr>
          <p:cNvPr id="5" name="Picture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96280" y="323352"/>
            <a:ext cx="1216703" cy="690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ttp://www.satgeo.geof.unizg.hr/images/logo_sveucilist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1296" y="268600"/>
            <a:ext cx="798581" cy="79993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5"/>
          <a:stretch>
            <a:fillRect/>
          </a:stretch>
        </p:blipFill>
        <p:spPr>
          <a:xfrm>
            <a:off x="9966471" y="263968"/>
            <a:ext cx="840987" cy="804567"/>
          </a:xfrm>
          <a:prstGeom prst="rect">
            <a:avLst/>
          </a:prstGeom>
        </p:spPr>
      </p:pic>
      <p:pic>
        <p:nvPicPr>
          <p:cNvPr id="7" name="Bild 19"/>
          <p:cNvPicPr/>
          <p:nvPr/>
        </p:nvPicPr>
        <p:blipFill>
          <a:blip r:embed="rId6">
            <a:extLst>
              <a:ext uri="{28A0092B-C50C-407E-A947-70E740481C1C}">
                <a14:useLocalDpi xmlns:a14="http://schemas.microsoft.com/office/drawing/2010/main" val="0"/>
              </a:ext>
            </a:extLst>
          </a:blip>
          <a:srcRect/>
          <a:stretch>
            <a:fillRect/>
          </a:stretch>
        </p:blipFill>
        <p:spPr bwMode="auto">
          <a:xfrm>
            <a:off x="10893635" y="554184"/>
            <a:ext cx="862507" cy="551090"/>
          </a:xfrm>
          <a:prstGeom prst="rect">
            <a:avLst/>
          </a:prstGeom>
          <a:noFill/>
          <a:ln>
            <a:noFill/>
          </a:ln>
          <a:extLst>
            <a:ext uri="{FAA26D3D-D897-4be2-8F04-BA451C77F1D7}">
              <ma14:placeholder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lc="http://schemas.openxmlformats.org/drawingml/2006/lockedCanvas"/>
            </a:ext>
          </a:extLst>
        </p:spPr>
      </p:pic>
      <p:sp>
        <p:nvSpPr>
          <p:cNvPr id="6" name="TextBox 5"/>
          <p:cNvSpPr txBox="1"/>
          <p:nvPr/>
        </p:nvSpPr>
        <p:spPr>
          <a:xfrm>
            <a:off x="3129473" y="274277"/>
            <a:ext cx="6384324" cy="830997"/>
          </a:xfrm>
          <a:prstGeom prst="rect">
            <a:avLst/>
          </a:prstGeom>
          <a:noFill/>
        </p:spPr>
        <p:txBody>
          <a:bodyPr wrap="square" rtlCol="0">
            <a:spAutoFit/>
          </a:bodyPr>
          <a:lstStyle/>
          <a:p>
            <a:pPr algn="ctr"/>
            <a:r>
              <a:rPr lang="hr-HR" sz="1600" dirty="0" smtClean="0">
                <a:solidFill>
                  <a:schemeClr val="accent1">
                    <a:lumMod val="50000"/>
                  </a:schemeClr>
                </a:solidFill>
              </a:rPr>
              <a:t>ERFCON2017</a:t>
            </a:r>
          </a:p>
          <a:p>
            <a:pPr algn="ctr"/>
            <a:r>
              <a:rPr lang="en-US" sz="1600" dirty="0" smtClean="0">
                <a:solidFill>
                  <a:schemeClr val="accent1">
                    <a:lumMod val="50000"/>
                  </a:schemeClr>
                </a:solidFill>
              </a:rPr>
              <a:t>May </a:t>
            </a:r>
            <a:r>
              <a:rPr lang="en-US" sz="1600" dirty="0">
                <a:solidFill>
                  <a:schemeClr val="accent1">
                    <a:lumMod val="50000"/>
                  </a:schemeClr>
                </a:solidFill>
              </a:rPr>
              <a:t>17 </a:t>
            </a:r>
            <a:r>
              <a:rPr lang="hr-HR" sz="1600" dirty="0">
                <a:solidFill>
                  <a:schemeClr val="accent1">
                    <a:lumMod val="50000"/>
                  </a:schemeClr>
                </a:solidFill>
              </a:rPr>
              <a:t>-</a:t>
            </a:r>
            <a:r>
              <a:rPr lang="en-US" sz="1600" dirty="0" smtClean="0">
                <a:solidFill>
                  <a:schemeClr val="accent1">
                    <a:lumMod val="50000"/>
                  </a:schemeClr>
                </a:solidFill>
              </a:rPr>
              <a:t> </a:t>
            </a:r>
            <a:r>
              <a:rPr lang="en-US" sz="1600" dirty="0">
                <a:solidFill>
                  <a:schemeClr val="accent1">
                    <a:lumMod val="50000"/>
                  </a:schemeClr>
                </a:solidFill>
              </a:rPr>
              <a:t>19, </a:t>
            </a:r>
            <a:r>
              <a:rPr lang="en-US" sz="1600" dirty="0" smtClean="0">
                <a:solidFill>
                  <a:schemeClr val="accent1">
                    <a:lumMod val="50000"/>
                  </a:schemeClr>
                </a:solidFill>
              </a:rPr>
              <a:t>2017</a:t>
            </a:r>
            <a:endParaRPr lang="hr-HR" sz="1600" dirty="0">
              <a:solidFill>
                <a:schemeClr val="accent1">
                  <a:lumMod val="50000"/>
                </a:schemeClr>
              </a:solidFill>
            </a:endParaRPr>
          </a:p>
          <a:p>
            <a:pPr algn="ctr"/>
            <a:r>
              <a:rPr lang="hr-HR" sz="1600" dirty="0" smtClean="0">
                <a:solidFill>
                  <a:schemeClr val="accent1">
                    <a:lumMod val="50000"/>
                  </a:schemeClr>
                </a:solidFill>
              </a:rPr>
              <a:t>Zagreb, Croatia</a:t>
            </a:r>
            <a:endParaRPr lang="en-US" sz="1600" dirty="0">
              <a:solidFill>
                <a:schemeClr val="accent1">
                  <a:lumMod val="50000"/>
                </a:schemeClr>
              </a:solidFill>
            </a:endParaRPr>
          </a:p>
        </p:txBody>
      </p:sp>
      <p:sp>
        <p:nvSpPr>
          <p:cNvPr id="9" name="Title 1"/>
          <p:cNvSpPr txBox="1">
            <a:spLocks/>
          </p:cNvSpPr>
          <p:nvPr/>
        </p:nvSpPr>
        <p:spPr>
          <a:xfrm>
            <a:off x="1749635" y="2352446"/>
            <a:ext cx="9144000" cy="3018659"/>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hr-HR" sz="4400" dirty="0" smtClean="0"/>
              <a:t/>
            </a:r>
            <a:br>
              <a:rPr lang="hr-HR" sz="4400" dirty="0" smtClean="0"/>
            </a:br>
            <a:r>
              <a:rPr lang="en-US" sz="4400" b="1" dirty="0" smtClean="0">
                <a:solidFill>
                  <a:schemeClr val="accent1">
                    <a:lumMod val="50000"/>
                  </a:schemeClr>
                </a:solidFill>
              </a:rPr>
              <a:t/>
            </a:r>
            <a:br>
              <a:rPr lang="en-US" sz="4400" b="1" dirty="0" smtClean="0">
                <a:solidFill>
                  <a:schemeClr val="accent1">
                    <a:lumMod val="50000"/>
                  </a:schemeClr>
                </a:solidFill>
              </a:rPr>
            </a:br>
            <a:r>
              <a:rPr lang="en-US" sz="4400" b="1" dirty="0" smtClean="0">
                <a:solidFill>
                  <a:schemeClr val="accent1">
                    <a:lumMod val="50000"/>
                  </a:schemeClr>
                </a:solidFill>
              </a:rPr>
              <a:t>Specific characteristics of families at risk: contribution to complex interventions planning (</a:t>
            </a:r>
            <a:r>
              <a:rPr lang="en-US" sz="4400" b="1" dirty="0" err="1" smtClean="0">
                <a:solidFill>
                  <a:schemeClr val="accent1">
                    <a:lumMod val="50000"/>
                  </a:schemeClr>
                </a:solidFill>
              </a:rPr>
              <a:t>FamResPlan</a:t>
            </a:r>
            <a:r>
              <a:rPr lang="en-US" sz="4400" b="1" dirty="0" smtClean="0">
                <a:solidFill>
                  <a:schemeClr val="accent1">
                    <a:lumMod val="50000"/>
                  </a:schemeClr>
                </a:solidFill>
              </a:rPr>
              <a:t>)</a:t>
            </a:r>
            <a:endParaRPr lang="hr-HR" sz="4400" b="1" dirty="0" smtClean="0">
              <a:solidFill>
                <a:schemeClr val="accent1">
                  <a:lumMod val="50000"/>
                </a:schemeClr>
              </a:solidFill>
            </a:endParaRPr>
          </a:p>
          <a:p>
            <a:r>
              <a:rPr lang="en-US" sz="4400" b="1" dirty="0" smtClean="0">
                <a:solidFill>
                  <a:schemeClr val="accent1">
                    <a:lumMod val="50000"/>
                  </a:schemeClr>
                </a:solidFill>
              </a:rPr>
              <a:t>project overview</a:t>
            </a:r>
            <a:endParaRPr lang="en-US" sz="4400" b="1" dirty="0">
              <a:solidFill>
                <a:schemeClr val="accent1">
                  <a:lumMod val="50000"/>
                </a:schemeClr>
              </a:solidFill>
            </a:endParaRPr>
          </a:p>
        </p:txBody>
      </p:sp>
    </p:spTree>
    <p:extLst>
      <p:ext uri="{BB962C8B-B14F-4D97-AF65-F5344CB8AC3E}">
        <p14:creationId xmlns:p14="http://schemas.microsoft.com/office/powerpoint/2010/main" val="26587420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lnSpc>
                <a:spcPct val="120000"/>
              </a:lnSpc>
            </a:pPr>
            <a:r>
              <a:rPr lang="en-US" sz="3400" b="1" dirty="0">
                <a:solidFill>
                  <a:srgbClr val="203864"/>
                </a:solidFill>
              </a:rPr>
              <a:t>Commitment to Ethical Principles – Part 2</a:t>
            </a:r>
          </a:p>
        </p:txBody>
      </p:sp>
      <p:sp>
        <p:nvSpPr>
          <p:cNvPr id="3" name="Content Placeholder 2"/>
          <p:cNvSpPr>
            <a:spLocks noGrp="1"/>
          </p:cNvSpPr>
          <p:nvPr>
            <p:ph idx="1"/>
          </p:nvPr>
        </p:nvSpPr>
        <p:spPr>
          <a:xfrm>
            <a:off x="838200" y="1824449"/>
            <a:ext cx="10515600" cy="3669153"/>
          </a:xfrm>
        </p:spPr>
        <p:txBody>
          <a:bodyPr/>
          <a:lstStyle/>
          <a:p>
            <a:pPr marL="360000" indent="-360000">
              <a:lnSpc>
                <a:spcPct val="100000"/>
              </a:lnSpc>
              <a:buNone/>
            </a:pPr>
            <a:r>
              <a:rPr lang="en-US" noProof="0" dirty="0" smtClean="0">
                <a:solidFill>
                  <a:schemeClr val="accent6">
                    <a:lumMod val="75000"/>
                  </a:schemeClr>
                </a:solidFill>
              </a:rPr>
              <a:t>Informed consent (approval) of the research participants</a:t>
            </a:r>
          </a:p>
          <a:p>
            <a:r>
              <a:rPr lang="en-US" noProof="0" dirty="0" smtClean="0">
                <a:solidFill>
                  <a:srgbClr val="203864"/>
                </a:solidFill>
              </a:rPr>
              <a:t>Informed consent „in phases” that accompany the stages of research</a:t>
            </a:r>
          </a:p>
          <a:p>
            <a:r>
              <a:rPr lang="en-US" noProof="0" dirty="0" smtClean="0">
                <a:solidFill>
                  <a:srgbClr val="203864"/>
                </a:solidFill>
              </a:rPr>
              <a:t>Confidentiality of data and anonymity</a:t>
            </a:r>
          </a:p>
          <a:p>
            <a:r>
              <a:rPr lang="en-US" noProof="0" dirty="0" smtClean="0">
                <a:solidFill>
                  <a:srgbClr val="203864"/>
                </a:solidFill>
              </a:rPr>
              <a:t>Data to be collected</a:t>
            </a:r>
          </a:p>
          <a:p>
            <a:r>
              <a:rPr lang="en-US" noProof="0" dirty="0" smtClean="0">
                <a:solidFill>
                  <a:srgbClr val="203864"/>
                </a:solidFill>
              </a:rPr>
              <a:t>The consent of the family vs. Consent of a member of the family</a:t>
            </a:r>
          </a:p>
          <a:p>
            <a:r>
              <a:rPr lang="en-US" noProof="0" dirty="0" smtClean="0">
                <a:solidFill>
                  <a:srgbClr val="203864"/>
                </a:solidFill>
              </a:rPr>
              <a:t>Voluntary participation</a:t>
            </a:r>
            <a:endParaRPr lang="en-US" noProof="0" dirty="0">
              <a:solidFill>
                <a:srgbClr val="203864"/>
              </a:solidFill>
            </a:endParaRPr>
          </a:p>
        </p:txBody>
      </p:sp>
    </p:spTree>
    <p:extLst>
      <p:ext uri="{BB962C8B-B14F-4D97-AF65-F5344CB8AC3E}">
        <p14:creationId xmlns:p14="http://schemas.microsoft.com/office/powerpoint/2010/main" val="42896086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4449"/>
            <a:ext cx="10515600" cy="3669153"/>
          </a:xfrm>
        </p:spPr>
        <p:txBody>
          <a:bodyPr/>
          <a:lstStyle/>
          <a:p>
            <a:pPr marL="360000" indent="-360000">
              <a:lnSpc>
                <a:spcPct val="100000"/>
              </a:lnSpc>
              <a:buNone/>
            </a:pPr>
            <a:r>
              <a:rPr lang="en-US" noProof="0" dirty="0" smtClean="0">
                <a:solidFill>
                  <a:schemeClr val="accent6">
                    <a:lumMod val="75000"/>
                  </a:schemeClr>
                </a:solidFill>
              </a:rPr>
              <a:t>Informed consent of the research participants</a:t>
            </a:r>
          </a:p>
          <a:p>
            <a:pPr>
              <a:lnSpc>
                <a:spcPct val="100000"/>
              </a:lnSpc>
            </a:pPr>
            <a:r>
              <a:rPr lang="en-US" noProof="0" dirty="0" smtClean="0">
                <a:solidFill>
                  <a:schemeClr val="accent6">
                    <a:lumMod val="75000"/>
                  </a:schemeClr>
                </a:solidFill>
              </a:rPr>
              <a:t>Convincing gatekeepers</a:t>
            </a:r>
            <a:endParaRPr lang="en-US" noProof="0" dirty="0"/>
          </a:p>
        </p:txBody>
      </p:sp>
      <p:sp>
        <p:nvSpPr>
          <p:cNvPr id="6" name="Title 1"/>
          <p:cNvSpPr>
            <a:spLocks noGrp="1"/>
          </p:cNvSpPr>
          <p:nvPr>
            <p:ph type="title"/>
          </p:nvPr>
        </p:nvSpPr>
        <p:spPr>
          <a:xfrm>
            <a:off x="838200" y="365126"/>
            <a:ext cx="10515600" cy="865714"/>
          </a:xfrm>
        </p:spPr>
        <p:txBody>
          <a:bodyPr>
            <a:normAutofit/>
          </a:bodyPr>
          <a:lstStyle/>
          <a:p>
            <a:pPr marL="0" indent="0">
              <a:lnSpc>
                <a:spcPct val="120000"/>
              </a:lnSpc>
            </a:pPr>
            <a:r>
              <a:rPr lang="en-US" sz="3400" b="1" dirty="0">
                <a:solidFill>
                  <a:srgbClr val="203864"/>
                </a:solidFill>
              </a:rPr>
              <a:t>Experiences from the pilot…</a:t>
            </a:r>
          </a:p>
        </p:txBody>
      </p:sp>
    </p:spTree>
    <p:extLst>
      <p:ext uri="{BB962C8B-B14F-4D97-AF65-F5344CB8AC3E}">
        <p14:creationId xmlns:p14="http://schemas.microsoft.com/office/powerpoint/2010/main" val="27405295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lnSpc>
                <a:spcPct val="120000"/>
              </a:lnSpc>
            </a:pPr>
            <a:r>
              <a:rPr lang="en-US" sz="3400" b="1" noProof="0" dirty="0" smtClean="0">
                <a:solidFill>
                  <a:srgbClr val="203864"/>
                </a:solidFill>
              </a:rPr>
              <a:t>Commitment to Ethical Principles – Part 3</a:t>
            </a:r>
            <a:endParaRPr lang="en-US" sz="3400" b="1" noProof="0" dirty="0">
              <a:solidFill>
                <a:srgbClr val="203864"/>
              </a:solidFill>
            </a:endParaRPr>
          </a:p>
        </p:txBody>
      </p:sp>
      <p:sp>
        <p:nvSpPr>
          <p:cNvPr id="3" name="Content Placeholder 2"/>
          <p:cNvSpPr>
            <a:spLocks noGrp="1"/>
          </p:cNvSpPr>
          <p:nvPr>
            <p:ph idx="1"/>
          </p:nvPr>
        </p:nvSpPr>
        <p:spPr>
          <a:xfrm>
            <a:off x="838200" y="1824449"/>
            <a:ext cx="10515600" cy="3669153"/>
          </a:xfrm>
        </p:spPr>
        <p:txBody>
          <a:bodyPr/>
          <a:lstStyle/>
          <a:p>
            <a:pPr marL="360000" indent="-360000">
              <a:lnSpc>
                <a:spcPct val="100000"/>
              </a:lnSpc>
              <a:buNone/>
            </a:pPr>
            <a:r>
              <a:rPr lang="en-US" noProof="0" dirty="0" smtClean="0">
                <a:solidFill>
                  <a:schemeClr val="accent6">
                    <a:lumMod val="75000"/>
                  </a:schemeClr>
                </a:solidFill>
              </a:rPr>
              <a:t>Conducting research</a:t>
            </a:r>
          </a:p>
          <a:p>
            <a:r>
              <a:rPr lang="en-US" noProof="0" dirty="0" smtClean="0">
                <a:solidFill>
                  <a:srgbClr val="203864"/>
                </a:solidFill>
              </a:rPr>
              <a:t>The relationship of trust between participants and researchers</a:t>
            </a:r>
          </a:p>
          <a:p>
            <a:r>
              <a:rPr lang="en-US" noProof="0" dirty="0" smtClean="0">
                <a:solidFill>
                  <a:srgbClr val="203864"/>
                </a:solidFill>
              </a:rPr>
              <a:t>Unexpected findings</a:t>
            </a:r>
          </a:p>
          <a:p>
            <a:r>
              <a:rPr lang="en-US" noProof="0" dirty="0" smtClean="0">
                <a:solidFill>
                  <a:srgbClr val="203864"/>
                </a:solidFill>
              </a:rPr>
              <a:t>Research vs. intervention</a:t>
            </a:r>
            <a:endParaRPr lang="en-US" noProof="0" dirty="0">
              <a:solidFill>
                <a:srgbClr val="203864"/>
              </a:solidFill>
            </a:endParaRPr>
          </a:p>
        </p:txBody>
      </p:sp>
    </p:spTree>
    <p:extLst>
      <p:ext uri="{BB962C8B-B14F-4D97-AF65-F5344CB8AC3E}">
        <p14:creationId xmlns:p14="http://schemas.microsoft.com/office/powerpoint/2010/main" val="7676580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4449"/>
            <a:ext cx="10515600" cy="3669153"/>
          </a:xfrm>
        </p:spPr>
        <p:txBody>
          <a:bodyPr>
            <a:normAutofit fontScale="92500" lnSpcReduction="20000"/>
          </a:bodyPr>
          <a:lstStyle/>
          <a:p>
            <a:pPr marL="360000" indent="-360000">
              <a:lnSpc>
                <a:spcPct val="100000"/>
              </a:lnSpc>
              <a:buNone/>
            </a:pPr>
            <a:r>
              <a:rPr lang="en-US" noProof="0" dirty="0" smtClean="0">
                <a:solidFill>
                  <a:schemeClr val="accent6">
                    <a:lumMod val="75000"/>
                  </a:schemeClr>
                </a:solidFill>
              </a:rPr>
              <a:t>Conducting research</a:t>
            </a:r>
          </a:p>
          <a:p>
            <a:pPr>
              <a:lnSpc>
                <a:spcPct val="100000"/>
              </a:lnSpc>
            </a:pPr>
            <a:r>
              <a:rPr lang="en-US" noProof="0" dirty="0" smtClean="0">
                <a:solidFill>
                  <a:schemeClr val="accent6">
                    <a:lumMod val="75000"/>
                  </a:schemeClr>
                </a:solidFill>
              </a:rPr>
              <a:t>Parent-child interaction</a:t>
            </a:r>
          </a:p>
          <a:p>
            <a:pPr>
              <a:lnSpc>
                <a:spcPct val="100000"/>
              </a:lnSpc>
            </a:pPr>
            <a:r>
              <a:rPr lang="en-US" noProof="0" dirty="0" smtClean="0">
                <a:solidFill>
                  <a:schemeClr val="accent6">
                    <a:lumMod val="75000"/>
                  </a:schemeClr>
                </a:solidFill>
              </a:rPr>
              <a:t>Understanding issues</a:t>
            </a:r>
          </a:p>
          <a:p>
            <a:pPr>
              <a:lnSpc>
                <a:spcPct val="100000"/>
              </a:lnSpc>
            </a:pPr>
            <a:r>
              <a:rPr lang="en-US" noProof="0" dirty="0" smtClean="0">
                <a:solidFill>
                  <a:schemeClr val="accent6">
                    <a:lumMod val="75000"/>
                  </a:schemeClr>
                </a:solidFill>
              </a:rPr>
              <a:t>Length and repetition perceived as possibly manipulative and deceiving</a:t>
            </a:r>
          </a:p>
          <a:p>
            <a:pPr>
              <a:lnSpc>
                <a:spcPct val="100000"/>
              </a:lnSpc>
            </a:pPr>
            <a:r>
              <a:rPr lang="en-US" noProof="0" dirty="0" smtClean="0">
                <a:solidFill>
                  <a:schemeClr val="accent6">
                    <a:lumMod val="75000"/>
                  </a:schemeClr>
                </a:solidFill>
              </a:rPr>
              <a:t>House visits</a:t>
            </a:r>
          </a:p>
          <a:p>
            <a:pPr>
              <a:lnSpc>
                <a:spcPct val="100000"/>
              </a:lnSpc>
            </a:pPr>
            <a:r>
              <a:rPr lang="en-US" noProof="0" dirty="0" smtClean="0">
                <a:solidFill>
                  <a:schemeClr val="accent6">
                    <a:lumMod val="75000"/>
                  </a:schemeClr>
                </a:solidFill>
              </a:rPr>
              <a:t>Length of the interview protocols</a:t>
            </a:r>
          </a:p>
          <a:p>
            <a:pPr>
              <a:lnSpc>
                <a:spcPct val="100000"/>
              </a:lnSpc>
            </a:pPr>
            <a:r>
              <a:rPr lang="en-US" noProof="0" dirty="0" smtClean="0">
                <a:solidFill>
                  <a:schemeClr val="accent6">
                    <a:lumMod val="75000"/>
                  </a:schemeClr>
                </a:solidFill>
              </a:rPr>
              <a:t>Presence of other people?</a:t>
            </a:r>
          </a:p>
          <a:p>
            <a:pPr>
              <a:lnSpc>
                <a:spcPct val="100000"/>
              </a:lnSpc>
            </a:pPr>
            <a:r>
              <a:rPr lang="en-US" noProof="0" dirty="0" smtClean="0">
                <a:solidFill>
                  <a:schemeClr val="accent6">
                    <a:lumMod val="75000"/>
                  </a:schemeClr>
                </a:solidFill>
              </a:rPr>
              <a:t>Too casual atmosphere? Presence of younger children?</a:t>
            </a:r>
          </a:p>
          <a:p>
            <a:pPr marL="0" indent="0">
              <a:buNone/>
            </a:pPr>
            <a:endParaRPr lang="en-US" noProof="0" dirty="0"/>
          </a:p>
        </p:txBody>
      </p:sp>
      <p:sp>
        <p:nvSpPr>
          <p:cNvPr id="5" name="Title 1"/>
          <p:cNvSpPr>
            <a:spLocks noGrp="1"/>
          </p:cNvSpPr>
          <p:nvPr>
            <p:ph type="title"/>
          </p:nvPr>
        </p:nvSpPr>
        <p:spPr>
          <a:xfrm>
            <a:off x="838200" y="365126"/>
            <a:ext cx="10515600" cy="865714"/>
          </a:xfrm>
        </p:spPr>
        <p:txBody>
          <a:bodyPr>
            <a:normAutofit/>
          </a:bodyPr>
          <a:lstStyle/>
          <a:p>
            <a:pPr marL="0" indent="0">
              <a:lnSpc>
                <a:spcPct val="120000"/>
              </a:lnSpc>
            </a:pPr>
            <a:r>
              <a:rPr lang="en-US" sz="3400" b="1" noProof="0" dirty="0" smtClean="0">
                <a:solidFill>
                  <a:srgbClr val="203864"/>
                </a:solidFill>
              </a:rPr>
              <a:t>Experiences from the pilot…</a:t>
            </a:r>
            <a:endParaRPr lang="en-US" sz="3400" b="1" noProof="0" dirty="0">
              <a:solidFill>
                <a:srgbClr val="203864"/>
              </a:solidFill>
            </a:endParaRPr>
          </a:p>
        </p:txBody>
      </p:sp>
    </p:spTree>
    <p:extLst>
      <p:ext uri="{BB962C8B-B14F-4D97-AF65-F5344CB8AC3E}">
        <p14:creationId xmlns:p14="http://schemas.microsoft.com/office/powerpoint/2010/main" val="15393165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lnSpc>
                <a:spcPct val="120000"/>
              </a:lnSpc>
            </a:pPr>
            <a:r>
              <a:rPr lang="en-US" sz="3400" b="1" noProof="0" dirty="0" smtClean="0">
                <a:solidFill>
                  <a:srgbClr val="203864"/>
                </a:solidFill>
              </a:rPr>
              <a:t>Commitment to Ethical Principles – Part 4</a:t>
            </a:r>
            <a:endParaRPr lang="en-US" sz="3400" b="1" noProof="0" dirty="0">
              <a:solidFill>
                <a:srgbClr val="203864"/>
              </a:solidFill>
            </a:endParaRPr>
          </a:p>
        </p:txBody>
      </p:sp>
      <p:sp>
        <p:nvSpPr>
          <p:cNvPr id="3" name="Content Placeholder 2"/>
          <p:cNvSpPr>
            <a:spLocks noGrp="1"/>
          </p:cNvSpPr>
          <p:nvPr>
            <p:ph idx="1"/>
          </p:nvPr>
        </p:nvSpPr>
        <p:spPr>
          <a:xfrm>
            <a:off x="838200" y="1824449"/>
            <a:ext cx="10515600" cy="3669153"/>
          </a:xfrm>
        </p:spPr>
        <p:txBody>
          <a:bodyPr>
            <a:normAutofit lnSpcReduction="10000"/>
          </a:bodyPr>
          <a:lstStyle/>
          <a:p>
            <a:pPr marL="360000" indent="-360000">
              <a:lnSpc>
                <a:spcPct val="100000"/>
              </a:lnSpc>
              <a:buNone/>
            </a:pPr>
            <a:r>
              <a:rPr lang="en-US" noProof="0" dirty="0" smtClean="0">
                <a:solidFill>
                  <a:schemeClr val="accent6">
                    <a:lumMod val="75000"/>
                  </a:schemeClr>
                </a:solidFill>
              </a:rPr>
              <a:t>Influence of research on the participants</a:t>
            </a:r>
          </a:p>
          <a:p>
            <a:r>
              <a:rPr lang="en-US" noProof="0" dirty="0" smtClean="0">
                <a:solidFill>
                  <a:srgbClr val="203864"/>
                </a:solidFill>
              </a:rPr>
              <a:t>Minimal risk for the participants</a:t>
            </a:r>
          </a:p>
          <a:p>
            <a:r>
              <a:rPr lang="en-US" noProof="0" dirty="0" smtClean="0">
                <a:solidFill>
                  <a:srgbClr val="203864"/>
                </a:solidFill>
              </a:rPr>
              <a:t>Ensuring well-being, loyalty, fairness, privacy, honesty and autonomy</a:t>
            </a:r>
          </a:p>
          <a:p>
            <a:r>
              <a:rPr lang="en-US" noProof="0" dirty="0" smtClean="0">
                <a:solidFill>
                  <a:srgbClr val="203864"/>
                </a:solidFill>
              </a:rPr>
              <a:t>Reducing the possibility of additional stigmatization</a:t>
            </a:r>
          </a:p>
          <a:p>
            <a:r>
              <a:rPr lang="en-US" noProof="0" dirty="0" smtClean="0">
                <a:solidFill>
                  <a:srgbClr val="203864"/>
                </a:solidFill>
              </a:rPr>
              <a:t>Informing the participants about the possibilities of additional support </a:t>
            </a:r>
          </a:p>
          <a:p>
            <a:r>
              <a:rPr lang="en-US" noProof="0" dirty="0" smtClean="0">
                <a:solidFill>
                  <a:srgbClr val="203864"/>
                </a:solidFill>
              </a:rPr>
              <a:t>Compensation for participation/compensation for invested effort, cost and time</a:t>
            </a:r>
          </a:p>
        </p:txBody>
      </p:sp>
    </p:spTree>
    <p:extLst>
      <p:ext uri="{BB962C8B-B14F-4D97-AF65-F5344CB8AC3E}">
        <p14:creationId xmlns:p14="http://schemas.microsoft.com/office/powerpoint/2010/main" val="36552244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4449"/>
            <a:ext cx="10515600" cy="3669153"/>
          </a:xfrm>
        </p:spPr>
        <p:txBody>
          <a:bodyPr>
            <a:normAutofit fontScale="92500" lnSpcReduction="20000"/>
          </a:bodyPr>
          <a:lstStyle/>
          <a:p>
            <a:pPr marL="360000" indent="-360000">
              <a:lnSpc>
                <a:spcPct val="100000"/>
              </a:lnSpc>
              <a:buNone/>
            </a:pPr>
            <a:r>
              <a:rPr lang="en-US" noProof="0" dirty="0" smtClean="0">
                <a:solidFill>
                  <a:schemeClr val="accent6">
                    <a:lumMod val="75000"/>
                  </a:schemeClr>
                </a:solidFill>
              </a:rPr>
              <a:t>Influence of research on the participants</a:t>
            </a:r>
          </a:p>
          <a:p>
            <a:pPr>
              <a:lnSpc>
                <a:spcPct val="100000"/>
              </a:lnSpc>
            </a:pPr>
            <a:r>
              <a:rPr lang="en-US" noProof="0" dirty="0" smtClean="0">
                <a:solidFill>
                  <a:schemeClr val="accent6">
                    <a:lumMod val="75000"/>
                  </a:schemeClr>
                </a:solidFill>
              </a:rPr>
              <a:t>Stressful and potentially uncomfortable topics for the children</a:t>
            </a:r>
          </a:p>
          <a:p>
            <a:pPr>
              <a:lnSpc>
                <a:spcPct val="100000"/>
              </a:lnSpc>
            </a:pPr>
            <a:r>
              <a:rPr lang="en-US" noProof="0" dirty="0" smtClean="0">
                <a:solidFill>
                  <a:schemeClr val="accent6">
                    <a:lumMod val="75000"/>
                  </a:schemeClr>
                </a:solidFill>
              </a:rPr>
              <a:t>Accusations and scapegoating of several family members</a:t>
            </a:r>
          </a:p>
          <a:p>
            <a:pPr>
              <a:lnSpc>
                <a:spcPct val="100000"/>
              </a:lnSpc>
            </a:pPr>
            <a:r>
              <a:rPr lang="en-US" noProof="0" dirty="0" smtClean="0">
                <a:solidFill>
                  <a:schemeClr val="accent6">
                    <a:lumMod val="75000"/>
                  </a:schemeClr>
                </a:solidFill>
              </a:rPr>
              <a:t>Be consistent and precise about the topic of the interview and the communication rules</a:t>
            </a:r>
          </a:p>
          <a:p>
            <a:pPr>
              <a:lnSpc>
                <a:spcPct val="100000"/>
              </a:lnSpc>
            </a:pPr>
            <a:r>
              <a:rPr lang="en-US" noProof="0" dirty="0" smtClean="0">
                <a:solidFill>
                  <a:schemeClr val="accent6">
                    <a:lumMod val="75000"/>
                  </a:schemeClr>
                </a:solidFill>
              </a:rPr>
              <a:t>Staying on topic</a:t>
            </a:r>
          </a:p>
          <a:p>
            <a:pPr>
              <a:lnSpc>
                <a:spcPct val="100000"/>
              </a:lnSpc>
            </a:pPr>
            <a:r>
              <a:rPr lang="en-US" noProof="0" dirty="0" smtClean="0">
                <a:solidFill>
                  <a:schemeClr val="accent6">
                    <a:lumMod val="75000"/>
                  </a:schemeClr>
                </a:solidFill>
              </a:rPr>
              <a:t>Participants in need of support</a:t>
            </a:r>
          </a:p>
          <a:p>
            <a:pPr>
              <a:lnSpc>
                <a:spcPct val="100000"/>
              </a:lnSpc>
            </a:pPr>
            <a:r>
              <a:rPr lang="en-US" noProof="0" dirty="0" smtClean="0">
                <a:solidFill>
                  <a:schemeClr val="accent6">
                    <a:lumMod val="75000"/>
                  </a:schemeClr>
                </a:solidFill>
              </a:rPr>
              <a:t>First family conversation</a:t>
            </a:r>
          </a:p>
          <a:p>
            <a:endParaRPr lang="en-US" noProof="0" dirty="0"/>
          </a:p>
        </p:txBody>
      </p:sp>
      <p:sp>
        <p:nvSpPr>
          <p:cNvPr id="5" name="Title 1"/>
          <p:cNvSpPr>
            <a:spLocks noGrp="1"/>
          </p:cNvSpPr>
          <p:nvPr>
            <p:ph type="title"/>
          </p:nvPr>
        </p:nvSpPr>
        <p:spPr>
          <a:xfrm>
            <a:off x="838200" y="365126"/>
            <a:ext cx="10515600" cy="865714"/>
          </a:xfrm>
        </p:spPr>
        <p:txBody>
          <a:bodyPr>
            <a:normAutofit/>
          </a:bodyPr>
          <a:lstStyle/>
          <a:p>
            <a:pPr marL="0" indent="0">
              <a:lnSpc>
                <a:spcPct val="120000"/>
              </a:lnSpc>
            </a:pPr>
            <a:r>
              <a:rPr lang="en-US" sz="3400" b="1" noProof="0" dirty="0" smtClean="0">
                <a:solidFill>
                  <a:srgbClr val="203864"/>
                </a:solidFill>
              </a:rPr>
              <a:t>Experiences from the pilot…</a:t>
            </a:r>
            <a:endParaRPr lang="en-US" sz="3400" b="1" noProof="0" dirty="0">
              <a:solidFill>
                <a:srgbClr val="203864"/>
              </a:solidFill>
            </a:endParaRPr>
          </a:p>
        </p:txBody>
      </p:sp>
    </p:spTree>
    <p:extLst>
      <p:ext uri="{BB962C8B-B14F-4D97-AF65-F5344CB8AC3E}">
        <p14:creationId xmlns:p14="http://schemas.microsoft.com/office/powerpoint/2010/main" val="37627564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lnSpc>
                <a:spcPct val="120000"/>
              </a:lnSpc>
            </a:pPr>
            <a:r>
              <a:rPr lang="en-US" sz="3400" b="1" noProof="0" dirty="0" smtClean="0">
                <a:solidFill>
                  <a:srgbClr val="203864"/>
                </a:solidFill>
              </a:rPr>
              <a:t>Commitment to Ethical Principles – Area 5</a:t>
            </a:r>
            <a:endParaRPr lang="en-US" sz="3400" b="1" noProof="0" dirty="0">
              <a:solidFill>
                <a:srgbClr val="203864"/>
              </a:solidFill>
            </a:endParaRPr>
          </a:p>
        </p:txBody>
      </p:sp>
      <p:sp>
        <p:nvSpPr>
          <p:cNvPr id="3" name="Content Placeholder 2"/>
          <p:cNvSpPr>
            <a:spLocks noGrp="1"/>
          </p:cNvSpPr>
          <p:nvPr>
            <p:ph idx="1"/>
          </p:nvPr>
        </p:nvSpPr>
        <p:spPr>
          <a:xfrm>
            <a:off x="838200" y="1824449"/>
            <a:ext cx="10515600" cy="3669153"/>
          </a:xfrm>
        </p:spPr>
        <p:txBody>
          <a:bodyPr>
            <a:normAutofit fontScale="92500" lnSpcReduction="10000"/>
          </a:bodyPr>
          <a:lstStyle/>
          <a:p>
            <a:pPr marL="360000" indent="-360000">
              <a:lnSpc>
                <a:spcPct val="100000"/>
              </a:lnSpc>
              <a:buNone/>
            </a:pPr>
            <a:r>
              <a:rPr lang="en-US" noProof="0" dirty="0" smtClean="0">
                <a:solidFill>
                  <a:schemeClr val="accent6">
                    <a:lumMod val="75000"/>
                  </a:schemeClr>
                </a:solidFill>
              </a:rPr>
              <a:t>Influence of research on the research team</a:t>
            </a:r>
          </a:p>
          <a:p>
            <a:r>
              <a:rPr lang="en-US" noProof="0" dirty="0" smtClean="0"/>
              <a:t>Ethics of the research team</a:t>
            </a:r>
          </a:p>
          <a:p>
            <a:r>
              <a:rPr lang="en-US" noProof="0" dirty="0" smtClean="0"/>
              <a:t>Vulnerability of the researcher</a:t>
            </a:r>
          </a:p>
          <a:p>
            <a:r>
              <a:rPr lang="en-US" noProof="0" dirty="0" smtClean="0"/>
              <a:t>An external supervisor/independent consultant</a:t>
            </a:r>
          </a:p>
          <a:p>
            <a:r>
              <a:rPr lang="en-US" noProof="0" dirty="0" smtClean="0"/>
              <a:t>Closure/exit strategy</a:t>
            </a:r>
          </a:p>
          <a:p>
            <a:r>
              <a:rPr lang="en-US" noProof="0" dirty="0" smtClean="0"/>
              <a:t>Privacy of the researcher</a:t>
            </a:r>
          </a:p>
          <a:p>
            <a:r>
              <a:rPr lang="en-US" noProof="0" dirty="0" smtClean="0"/>
              <a:t>The research conducting protocol</a:t>
            </a:r>
          </a:p>
          <a:p>
            <a:r>
              <a:rPr lang="en-US" noProof="0" dirty="0" smtClean="0"/>
              <a:t>The protocol of dealing with high risk situations</a:t>
            </a:r>
            <a:endParaRPr lang="en-US" noProof="0" dirty="0"/>
          </a:p>
        </p:txBody>
      </p:sp>
    </p:spTree>
    <p:extLst>
      <p:ext uri="{BB962C8B-B14F-4D97-AF65-F5344CB8AC3E}">
        <p14:creationId xmlns:p14="http://schemas.microsoft.com/office/powerpoint/2010/main" val="2861732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4449"/>
            <a:ext cx="10515600" cy="3669153"/>
          </a:xfrm>
        </p:spPr>
        <p:txBody>
          <a:bodyPr/>
          <a:lstStyle/>
          <a:p>
            <a:pPr marL="360000" indent="-360000">
              <a:lnSpc>
                <a:spcPct val="100000"/>
              </a:lnSpc>
              <a:buNone/>
            </a:pPr>
            <a:r>
              <a:rPr lang="en-US" noProof="0" dirty="0" smtClean="0">
                <a:solidFill>
                  <a:schemeClr val="accent6">
                    <a:lumMod val="75000"/>
                  </a:schemeClr>
                </a:solidFill>
              </a:rPr>
              <a:t>The influence of research on the research team</a:t>
            </a:r>
          </a:p>
          <a:p>
            <a:pPr>
              <a:lnSpc>
                <a:spcPct val="100000"/>
              </a:lnSpc>
            </a:pPr>
            <a:r>
              <a:rPr lang="en-US" noProof="0" dirty="0" smtClean="0">
                <a:solidFill>
                  <a:schemeClr val="accent6">
                    <a:lumMod val="75000"/>
                  </a:schemeClr>
                </a:solidFill>
              </a:rPr>
              <a:t>Stressful, emotionally demanding</a:t>
            </a:r>
          </a:p>
          <a:p>
            <a:pPr>
              <a:lnSpc>
                <a:spcPct val="100000"/>
              </a:lnSpc>
            </a:pPr>
            <a:r>
              <a:rPr lang="en-US" noProof="0" dirty="0" smtClean="0">
                <a:solidFill>
                  <a:schemeClr val="accent6">
                    <a:lumMod val="75000"/>
                  </a:schemeClr>
                </a:solidFill>
              </a:rPr>
              <a:t>Urge to help and intervene</a:t>
            </a:r>
          </a:p>
          <a:p>
            <a:pPr>
              <a:lnSpc>
                <a:spcPct val="100000"/>
              </a:lnSpc>
            </a:pPr>
            <a:r>
              <a:rPr lang="en-US" noProof="0" dirty="0" smtClean="0">
                <a:solidFill>
                  <a:schemeClr val="accent6">
                    <a:lumMod val="75000"/>
                  </a:schemeClr>
                </a:solidFill>
              </a:rPr>
              <a:t>Responsibility for bringing problems in the forefront and not doing anything about it</a:t>
            </a:r>
          </a:p>
          <a:p>
            <a:pPr marL="0" indent="0">
              <a:buNone/>
            </a:pPr>
            <a:endParaRPr lang="en-US" noProof="0" dirty="0"/>
          </a:p>
        </p:txBody>
      </p:sp>
      <p:sp>
        <p:nvSpPr>
          <p:cNvPr id="5" name="Title 1"/>
          <p:cNvSpPr>
            <a:spLocks noGrp="1"/>
          </p:cNvSpPr>
          <p:nvPr>
            <p:ph type="title"/>
          </p:nvPr>
        </p:nvSpPr>
        <p:spPr>
          <a:xfrm>
            <a:off x="838200" y="365126"/>
            <a:ext cx="10515600" cy="865714"/>
          </a:xfrm>
        </p:spPr>
        <p:txBody>
          <a:bodyPr>
            <a:normAutofit/>
          </a:bodyPr>
          <a:lstStyle/>
          <a:p>
            <a:pPr marL="0" indent="0">
              <a:lnSpc>
                <a:spcPct val="120000"/>
              </a:lnSpc>
            </a:pPr>
            <a:r>
              <a:rPr lang="en-US" sz="3400" b="1" noProof="0" dirty="0" smtClean="0">
                <a:solidFill>
                  <a:srgbClr val="203864"/>
                </a:solidFill>
              </a:rPr>
              <a:t>Experiences from the pilot…</a:t>
            </a:r>
            <a:endParaRPr lang="en-US" sz="3400" b="1" noProof="0" dirty="0">
              <a:solidFill>
                <a:srgbClr val="203864"/>
              </a:solidFill>
            </a:endParaRPr>
          </a:p>
        </p:txBody>
      </p:sp>
    </p:spTree>
    <p:extLst>
      <p:ext uri="{BB962C8B-B14F-4D97-AF65-F5344CB8AC3E}">
        <p14:creationId xmlns:p14="http://schemas.microsoft.com/office/powerpoint/2010/main" val="30377876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4449"/>
            <a:ext cx="10515600" cy="3669153"/>
          </a:xfrm>
        </p:spPr>
        <p:txBody>
          <a:bodyPr/>
          <a:lstStyle/>
          <a:p>
            <a:pPr>
              <a:lnSpc>
                <a:spcPct val="100000"/>
              </a:lnSpc>
            </a:pPr>
            <a:r>
              <a:rPr lang="en-US" noProof="0" dirty="0" smtClean="0">
                <a:solidFill>
                  <a:schemeClr val="accent6">
                    <a:lumMod val="75000"/>
                  </a:schemeClr>
                </a:solidFill>
              </a:rPr>
              <a:t>Experiences from the pilot confirm the previously anticipated ethical issues</a:t>
            </a:r>
          </a:p>
          <a:p>
            <a:pPr>
              <a:lnSpc>
                <a:spcPct val="100000"/>
              </a:lnSpc>
            </a:pPr>
            <a:r>
              <a:rPr lang="en-US" noProof="0" dirty="0" smtClean="0">
                <a:solidFill>
                  <a:schemeClr val="accent6">
                    <a:lumMod val="75000"/>
                  </a:schemeClr>
                </a:solidFill>
              </a:rPr>
              <a:t>Family perspective – ethically challenging</a:t>
            </a:r>
          </a:p>
          <a:p>
            <a:pPr marL="0" indent="0">
              <a:buNone/>
            </a:pPr>
            <a:endParaRPr lang="en-US" noProof="0" dirty="0"/>
          </a:p>
        </p:txBody>
      </p:sp>
      <p:sp>
        <p:nvSpPr>
          <p:cNvPr id="5" name="Title 1"/>
          <p:cNvSpPr>
            <a:spLocks noGrp="1"/>
          </p:cNvSpPr>
          <p:nvPr>
            <p:ph type="title"/>
          </p:nvPr>
        </p:nvSpPr>
        <p:spPr>
          <a:xfrm>
            <a:off x="838200" y="365126"/>
            <a:ext cx="10515600" cy="865714"/>
          </a:xfrm>
        </p:spPr>
        <p:txBody>
          <a:bodyPr>
            <a:normAutofit/>
          </a:bodyPr>
          <a:lstStyle/>
          <a:p>
            <a:pPr marL="0" indent="0">
              <a:lnSpc>
                <a:spcPct val="120000"/>
              </a:lnSpc>
            </a:pPr>
            <a:r>
              <a:rPr lang="en-US" sz="3400" b="1" noProof="0" dirty="0" smtClean="0">
                <a:solidFill>
                  <a:srgbClr val="203864"/>
                </a:solidFill>
              </a:rPr>
              <a:t>Conclusion about lessons learned</a:t>
            </a:r>
            <a:endParaRPr lang="en-US" sz="3400" b="1" noProof="0" dirty="0">
              <a:solidFill>
                <a:srgbClr val="203864"/>
              </a:solidFill>
            </a:endParaRPr>
          </a:p>
        </p:txBody>
      </p:sp>
    </p:spTree>
    <p:extLst>
      <p:ext uri="{BB962C8B-B14F-4D97-AF65-F5344CB8AC3E}">
        <p14:creationId xmlns:p14="http://schemas.microsoft.com/office/powerpoint/2010/main" val="42204901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69229"/>
            <a:ext cx="10515600" cy="1325563"/>
          </a:xfrm>
        </p:spPr>
        <p:txBody>
          <a:bodyPr>
            <a:normAutofit/>
          </a:bodyPr>
          <a:lstStyle/>
          <a:p>
            <a:r>
              <a:rPr lang="en-US" b="1" noProof="0" dirty="0" smtClean="0">
                <a:solidFill>
                  <a:srgbClr val="203864"/>
                </a:solidFill>
              </a:rPr>
              <a:t>Ethical council of the </a:t>
            </a:r>
            <a:r>
              <a:rPr lang="en-US" b="1" noProof="0" dirty="0" err="1" smtClean="0">
                <a:solidFill>
                  <a:srgbClr val="203864"/>
                </a:solidFill>
              </a:rPr>
              <a:t>FamResPlan</a:t>
            </a:r>
            <a:r>
              <a:rPr lang="en-US" b="1" noProof="0" dirty="0" smtClean="0">
                <a:solidFill>
                  <a:srgbClr val="203864"/>
                </a:solidFill>
              </a:rPr>
              <a:t> project – main study</a:t>
            </a:r>
            <a:endParaRPr lang="en-US" b="1" noProof="0" dirty="0">
              <a:solidFill>
                <a:srgbClr val="203864"/>
              </a:solidFill>
            </a:endParaRPr>
          </a:p>
        </p:txBody>
      </p:sp>
      <p:graphicFrame>
        <p:nvGraphicFramePr>
          <p:cNvPr id="3" name="Diagramm 2"/>
          <p:cNvGraphicFramePr/>
          <p:nvPr>
            <p:extLst/>
          </p:nvPr>
        </p:nvGraphicFramePr>
        <p:xfrm>
          <a:off x="801496" y="1442492"/>
          <a:ext cx="9852246" cy="50672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48665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b="1" dirty="0">
                <a:solidFill>
                  <a:schemeClr val="accent1">
                    <a:lumMod val="50000"/>
                  </a:schemeClr>
                </a:solidFill>
              </a:rPr>
              <a:t>Project</a:t>
            </a:r>
          </a:p>
          <a:p>
            <a:pPr marL="0" indent="0">
              <a:buNone/>
            </a:pPr>
            <a:r>
              <a:rPr lang="en-US" sz="2400" dirty="0">
                <a:solidFill>
                  <a:schemeClr val="accent1">
                    <a:lumMod val="50000"/>
                  </a:schemeClr>
                </a:solidFill>
              </a:rPr>
              <a:t>Specific characteristics of families at risk: contribution to complex interventions planning (</a:t>
            </a:r>
            <a:r>
              <a:rPr lang="en-US" sz="2400" dirty="0" err="1">
                <a:solidFill>
                  <a:schemeClr val="accent1">
                    <a:lumMod val="50000"/>
                  </a:schemeClr>
                </a:solidFill>
              </a:rPr>
              <a:t>FamResPlan</a:t>
            </a:r>
            <a:r>
              <a:rPr lang="en-US" sz="2400" dirty="0">
                <a:solidFill>
                  <a:schemeClr val="accent1">
                    <a:lumMod val="50000"/>
                  </a:schemeClr>
                </a:solidFill>
              </a:rPr>
              <a:t>)</a:t>
            </a:r>
          </a:p>
          <a:p>
            <a:pPr marL="0" indent="0">
              <a:buNone/>
            </a:pPr>
            <a:endParaRPr lang="en-US" sz="2400" dirty="0">
              <a:solidFill>
                <a:schemeClr val="accent1">
                  <a:lumMod val="50000"/>
                </a:schemeClr>
              </a:solidFill>
            </a:endParaRPr>
          </a:p>
          <a:p>
            <a:pPr marL="0" indent="0">
              <a:buNone/>
            </a:pPr>
            <a:r>
              <a:rPr lang="en-US" sz="2400" b="1" dirty="0">
                <a:solidFill>
                  <a:schemeClr val="accent1">
                    <a:lumMod val="50000"/>
                  </a:schemeClr>
                </a:solidFill>
              </a:rPr>
              <a:t>Timeframe</a:t>
            </a:r>
          </a:p>
          <a:p>
            <a:pPr marL="0" indent="0">
              <a:buNone/>
            </a:pPr>
            <a:r>
              <a:rPr lang="en-US" sz="2400" dirty="0">
                <a:solidFill>
                  <a:schemeClr val="accent1">
                    <a:lumMod val="50000"/>
                  </a:schemeClr>
                </a:solidFill>
              </a:rPr>
              <a:t>201</a:t>
            </a:r>
            <a:r>
              <a:rPr lang="hr-HR" sz="2400" dirty="0">
                <a:solidFill>
                  <a:schemeClr val="accent1">
                    <a:lumMod val="50000"/>
                  </a:schemeClr>
                </a:solidFill>
              </a:rPr>
              <a:t>5</a:t>
            </a:r>
            <a:r>
              <a:rPr lang="en-US" sz="2400" dirty="0">
                <a:solidFill>
                  <a:schemeClr val="accent1">
                    <a:lumMod val="50000"/>
                  </a:schemeClr>
                </a:solidFill>
              </a:rPr>
              <a:t>-20</a:t>
            </a:r>
            <a:r>
              <a:rPr lang="hr-HR" sz="2400" dirty="0">
                <a:solidFill>
                  <a:schemeClr val="accent1">
                    <a:lumMod val="50000"/>
                  </a:schemeClr>
                </a:solidFill>
              </a:rPr>
              <a:t>19</a:t>
            </a:r>
            <a:endParaRPr lang="en-US" sz="2400" dirty="0">
              <a:solidFill>
                <a:schemeClr val="accent1">
                  <a:lumMod val="50000"/>
                </a:schemeClr>
              </a:solidFill>
            </a:endParaRPr>
          </a:p>
          <a:p>
            <a:pPr marL="0" indent="0">
              <a:buNone/>
            </a:pPr>
            <a:endParaRPr lang="en-US" sz="2400" dirty="0">
              <a:solidFill>
                <a:schemeClr val="accent1">
                  <a:lumMod val="50000"/>
                </a:schemeClr>
              </a:solidFill>
            </a:endParaRPr>
          </a:p>
          <a:p>
            <a:pPr marL="0" indent="0">
              <a:buNone/>
            </a:pPr>
            <a:r>
              <a:rPr lang="en-US" sz="2400" b="1" dirty="0">
                <a:solidFill>
                  <a:schemeClr val="accent1">
                    <a:lumMod val="50000"/>
                  </a:schemeClr>
                </a:solidFill>
              </a:rPr>
              <a:t>Founded by</a:t>
            </a:r>
          </a:p>
          <a:p>
            <a:pPr marL="0" indent="0">
              <a:buNone/>
            </a:pPr>
            <a:r>
              <a:rPr lang="en-US" sz="2400" dirty="0">
                <a:solidFill>
                  <a:schemeClr val="accent1">
                    <a:lumMod val="50000"/>
                  </a:schemeClr>
                </a:solidFill>
              </a:rPr>
              <a:t>Croatian Science Foundation</a:t>
            </a:r>
          </a:p>
          <a:p>
            <a:pPr marL="0" indent="0">
              <a:buNone/>
            </a:pPr>
            <a:endParaRPr lang="en-US" dirty="0"/>
          </a:p>
        </p:txBody>
      </p:sp>
    </p:spTree>
    <p:extLst>
      <p:ext uri="{BB962C8B-B14F-4D97-AF65-F5344CB8AC3E}">
        <p14:creationId xmlns:p14="http://schemas.microsoft.com/office/powerpoint/2010/main" val="12789565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noProof="0" dirty="0" smtClean="0"/>
          </a:p>
          <a:p>
            <a:pPr marL="0" indent="0" algn="ctr">
              <a:buNone/>
            </a:pPr>
            <a:r>
              <a:rPr lang="en-US" sz="4000" b="1" noProof="0" dirty="0" smtClean="0"/>
              <a:t>Thank you!</a:t>
            </a:r>
          </a:p>
          <a:p>
            <a:pPr marL="0" indent="0">
              <a:buNone/>
            </a:pPr>
            <a:endParaRPr lang="en-US" noProof="0" dirty="0" smtClean="0"/>
          </a:p>
          <a:p>
            <a:pPr marL="0" indent="0">
              <a:buNone/>
            </a:pPr>
            <a:endParaRPr lang="en-US" noProof="0" dirty="0" smtClean="0"/>
          </a:p>
          <a:p>
            <a:pPr marL="0" indent="0">
              <a:buNone/>
            </a:pPr>
            <a:endParaRPr lang="en-US" noProof="0" dirty="0" smtClean="0"/>
          </a:p>
          <a:p>
            <a:pPr marL="0" indent="0" algn="ctr">
              <a:buNone/>
            </a:pPr>
            <a:r>
              <a:rPr lang="en-US" sz="2000" noProof="0" dirty="0" smtClean="0"/>
              <a:t>More about the </a:t>
            </a:r>
            <a:r>
              <a:rPr lang="en-US" sz="2000" noProof="0" dirty="0" err="1" smtClean="0"/>
              <a:t>FamResPlan</a:t>
            </a:r>
            <a:r>
              <a:rPr lang="en-US" sz="2000" noProof="0" dirty="0" smtClean="0"/>
              <a:t> project</a:t>
            </a:r>
          </a:p>
          <a:p>
            <a:pPr marL="0" indent="0" algn="ctr">
              <a:buNone/>
            </a:pPr>
            <a:r>
              <a:rPr lang="en-US" sz="2000" noProof="0" dirty="0" smtClean="0">
                <a:hlinkClick r:id="rId3"/>
              </a:rPr>
              <a:t>http://www.famres.erf.hr/hr/</a:t>
            </a:r>
            <a:endParaRPr lang="en-US" sz="2000" noProof="0" dirty="0" smtClean="0"/>
          </a:p>
          <a:p>
            <a:pPr marL="0" indent="0" algn="ctr">
              <a:buNone/>
            </a:pPr>
            <a:r>
              <a:rPr lang="en-US" sz="2000" noProof="0" dirty="0" smtClean="0">
                <a:hlinkClick r:id="rId4"/>
              </a:rPr>
              <a:t>http://www.famres.erf.hr/en/</a:t>
            </a:r>
            <a:endParaRPr lang="en-US" sz="2000" noProof="0" dirty="0" smtClean="0"/>
          </a:p>
          <a:p>
            <a:pPr marL="0" indent="0">
              <a:buNone/>
            </a:pPr>
            <a:endParaRPr lang="en-US" noProof="0" dirty="0" smtClean="0"/>
          </a:p>
          <a:p>
            <a:pPr marL="0" indent="0">
              <a:buNone/>
            </a:pPr>
            <a:endParaRPr lang="en-US" noProof="0" dirty="0"/>
          </a:p>
        </p:txBody>
      </p:sp>
    </p:spTree>
    <p:extLst>
      <p:ext uri="{BB962C8B-B14F-4D97-AF65-F5344CB8AC3E}">
        <p14:creationId xmlns:p14="http://schemas.microsoft.com/office/powerpoint/2010/main" val="4282732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FamResPlan</a:t>
            </a:r>
            <a:r>
              <a:rPr lang="en-US" dirty="0" smtClean="0"/>
              <a:t> project team</a:t>
            </a:r>
            <a:endParaRPr lang="en-US" dirty="0"/>
          </a:p>
        </p:txBody>
      </p:sp>
      <p:sp>
        <p:nvSpPr>
          <p:cNvPr id="3" name="Content Placeholder 2"/>
          <p:cNvSpPr>
            <a:spLocks noGrp="1"/>
          </p:cNvSpPr>
          <p:nvPr>
            <p:ph idx="1"/>
          </p:nvPr>
        </p:nvSpPr>
        <p:spPr/>
        <p:txBody>
          <a:bodyPr>
            <a:normAutofit/>
          </a:bodyPr>
          <a:lstStyle/>
          <a:p>
            <a:pPr marL="0" indent="0">
              <a:buNone/>
            </a:pPr>
            <a:r>
              <a:rPr lang="en-US" sz="2400" b="1" dirty="0">
                <a:solidFill>
                  <a:schemeClr val="accent1">
                    <a:lumMod val="50000"/>
                  </a:schemeClr>
                </a:solidFill>
              </a:rPr>
              <a:t>Project leader</a:t>
            </a:r>
          </a:p>
          <a:p>
            <a:pPr marL="0" indent="0">
              <a:buNone/>
            </a:pPr>
            <a:r>
              <a:rPr lang="en-US" sz="2400" dirty="0">
                <a:solidFill>
                  <a:schemeClr val="accent1">
                    <a:lumMod val="50000"/>
                  </a:schemeClr>
                </a:solidFill>
              </a:rPr>
              <a:t>Full professor, </a:t>
            </a:r>
            <a:r>
              <a:rPr lang="en-US" sz="2400" dirty="0" err="1">
                <a:solidFill>
                  <a:schemeClr val="accent1">
                    <a:lumMod val="50000"/>
                  </a:schemeClr>
                </a:solidFill>
              </a:rPr>
              <a:t>Antonija</a:t>
            </a:r>
            <a:r>
              <a:rPr lang="en-US" sz="2400" dirty="0">
                <a:solidFill>
                  <a:schemeClr val="accent1">
                    <a:lumMod val="50000"/>
                  </a:schemeClr>
                </a:solidFill>
              </a:rPr>
              <a:t> </a:t>
            </a:r>
            <a:r>
              <a:rPr lang="en-US" sz="2400" dirty="0" err="1">
                <a:solidFill>
                  <a:schemeClr val="accent1">
                    <a:lumMod val="50000"/>
                  </a:schemeClr>
                </a:solidFill>
              </a:rPr>
              <a:t>Žižak</a:t>
            </a:r>
            <a:r>
              <a:rPr lang="en-US" sz="2400" dirty="0">
                <a:solidFill>
                  <a:schemeClr val="accent1">
                    <a:lumMod val="50000"/>
                  </a:schemeClr>
                </a:solidFill>
              </a:rPr>
              <a:t>, PhD, Faculty of Education and Rehabilitation Science</a:t>
            </a:r>
          </a:p>
          <a:p>
            <a:pPr marL="0" indent="0">
              <a:buNone/>
            </a:pPr>
            <a:endParaRPr lang="en-US" sz="2400" dirty="0">
              <a:solidFill>
                <a:schemeClr val="accent1">
                  <a:lumMod val="50000"/>
                </a:schemeClr>
              </a:solidFill>
            </a:endParaRPr>
          </a:p>
          <a:p>
            <a:pPr marL="0" indent="0">
              <a:buNone/>
            </a:pPr>
            <a:r>
              <a:rPr lang="en-US" sz="2400" b="1" dirty="0">
                <a:solidFill>
                  <a:schemeClr val="accent1">
                    <a:lumMod val="50000"/>
                  </a:schemeClr>
                </a:solidFill>
              </a:rPr>
              <a:t>Project </a:t>
            </a:r>
            <a:r>
              <a:rPr lang="hr-HR" sz="2400" b="1" dirty="0" err="1">
                <a:solidFill>
                  <a:schemeClr val="accent1">
                    <a:lumMod val="50000"/>
                  </a:schemeClr>
                </a:solidFill>
              </a:rPr>
              <a:t>team</a:t>
            </a:r>
            <a:r>
              <a:rPr lang="en-US" sz="2400" b="1" dirty="0">
                <a:solidFill>
                  <a:schemeClr val="accent1">
                    <a:lumMod val="50000"/>
                  </a:schemeClr>
                </a:solidFill>
              </a:rPr>
              <a:t>, Faculty of Education and Rehabilitation Science</a:t>
            </a:r>
          </a:p>
          <a:p>
            <a:endParaRPr lang="en-US" b="1"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73387148"/>
              </p:ext>
            </p:extLst>
          </p:nvPr>
        </p:nvGraphicFramePr>
        <p:xfrm>
          <a:off x="838200" y="3633216"/>
          <a:ext cx="6314038" cy="3108960"/>
        </p:xfrm>
        <a:graphic>
          <a:graphicData uri="http://schemas.openxmlformats.org/drawingml/2006/table">
            <a:tbl>
              <a:tblPr firstRow="1" bandRow="1">
                <a:tableStyleId>{5C22544A-7EE6-4342-B048-85BDC9FD1C3A}</a:tableStyleId>
              </a:tblPr>
              <a:tblGrid>
                <a:gridCol w="3157019"/>
                <a:gridCol w="3157019"/>
              </a:tblGrid>
              <a:tr h="3083270">
                <a:tc>
                  <a:txBody>
                    <a:bodyPr/>
                    <a:lstStyle/>
                    <a:p>
                      <a:r>
                        <a:rPr lang="hr-HR" b="1" dirty="0" err="1" smtClean="0">
                          <a:solidFill>
                            <a:schemeClr val="accent1">
                              <a:lumMod val="50000"/>
                            </a:schemeClr>
                          </a:solidFill>
                          <a:latin typeface="+mj-lt"/>
                        </a:rPr>
                        <a:t>Full</a:t>
                      </a:r>
                      <a:r>
                        <a:rPr lang="hr-HR" b="1" dirty="0" smtClean="0">
                          <a:solidFill>
                            <a:schemeClr val="accent1">
                              <a:lumMod val="50000"/>
                            </a:schemeClr>
                          </a:solidFill>
                          <a:latin typeface="+mj-lt"/>
                        </a:rPr>
                        <a:t> </a:t>
                      </a:r>
                      <a:r>
                        <a:rPr lang="hr-HR" b="1" dirty="0" err="1" smtClean="0">
                          <a:solidFill>
                            <a:schemeClr val="accent1">
                              <a:lumMod val="50000"/>
                            </a:schemeClr>
                          </a:solidFill>
                          <a:latin typeface="+mj-lt"/>
                        </a:rPr>
                        <a:t>professors</a:t>
                      </a:r>
                      <a:endParaRPr lang="hr-HR" b="1" dirty="0" smtClean="0">
                        <a:solidFill>
                          <a:schemeClr val="accent1">
                            <a:lumMod val="50000"/>
                          </a:schemeClr>
                        </a:solidFill>
                        <a:latin typeface="+mj-lt"/>
                      </a:endParaRPr>
                    </a:p>
                    <a:p>
                      <a:r>
                        <a:rPr lang="hr-HR" b="0" dirty="0" err="1" smtClean="0">
                          <a:solidFill>
                            <a:schemeClr val="accent1">
                              <a:lumMod val="50000"/>
                            </a:schemeClr>
                          </a:solidFill>
                          <a:latin typeface="+mj-lt"/>
                        </a:rPr>
                        <a:t>Nivex</a:t>
                      </a:r>
                      <a:r>
                        <a:rPr lang="hr-HR" b="0" dirty="0" smtClean="0">
                          <a:solidFill>
                            <a:schemeClr val="accent1">
                              <a:lumMod val="50000"/>
                            </a:schemeClr>
                          </a:solidFill>
                          <a:latin typeface="+mj-lt"/>
                        </a:rPr>
                        <a:t> </a:t>
                      </a:r>
                      <a:r>
                        <a:rPr lang="hr-HR" b="0" dirty="0" err="1" smtClean="0">
                          <a:solidFill>
                            <a:schemeClr val="accent1">
                              <a:lumMod val="50000"/>
                            </a:schemeClr>
                          </a:solidFill>
                          <a:latin typeface="+mj-lt"/>
                        </a:rPr>
                        <a:t>Koller-Trbović</a:t>
                      </a:r>
                      <a:r>
                        <a:rPr lang="hr-HR" b="0" dirty="0" smtClean="0">
                          <a:solidFill>
                            <a:schemeClr val="accent1">
                              <a:lumMod val="50000"/>
                            </a:schemeClr>
                          </a:solidFill>
                          <a:latin typeface="+mj-lt"/>
                        </a:rPr>
                        <a:t>, </a:t>
                      </a:r>
                      <a:r>
                        <a:rPr lang="hr-HR" b="0" dirty="0" err="1" smtClean="0">
                          <a:solidFill>
                            <a:schemeClr val="accent1">
                              <a:lumMod val="50000"/>
                            </a:schemeClr>
                          </a:solidFill>
                          <a:latin typeface="+mj-lt"/>
                        </a:rPr>
                        <a:t>PhD</a:t>
                      </a:r>
                      <a:endParaRPr lang="hr-HR" b="0" dirty="0" smtClean="0">
                        <a:solidFill>
                          <a:schemeClr val="accent1">
                            <a:lumMod val="50000"/>
                          </a:schemeClr>
                        </a:solidFill>
                        <a:latin typeface="+mj-lt"/>
                      </a:endParaRPr>
                    </a:p>
                    <a:p>
                      <a:r>
                        <a:rPr lang="hr-HR" b="0" dirty="0" smtClean="0">
                          <a:solidFill>
                            <a:schemeClr val="accent1">
                              <a:lumMod val="50000"/>
                            </a:schemeClr>
                          </a:solidFill>
                          <a:latin typeface="+mj-lt"/>
                        </a:rPr>
                        <a:t>Irma </a:t>
                      </a:r>
                      <a:r>
                        <a:rPr lang="hr-HR" b="0" dirty="0" err="1" smtClean="0">
                          <a:solidFill>
                            <a:schemeClr val="accent1">
                              <a:lumMod val="50000"/>
                            </a:schemeClr>
                          </a:solidFill>
                          <a:latin typeface="+mj-lt"/>
                        </a:rPr>
                        <a:t>Kovčo</a:t>
                      </a:r>
                      <a:r>
                        <a:rPr lang="hr-HR" b="0" dirty="0" smtClean="0">
                          <a:solidFill>
                            <a:schemeClr val="accent1">
                              <a:lumMod val="50000"/>
                            </a:schemeClr>
                          </a:solidFill>
                          <a:latin typeface="+mj-lt"/>
                        </a:rPr>
                        <a:t> </a:t>
                      </a:r>
                      <a:r>
                        <a:rPr lang="hr-HR" b="0" dirty="0" err="1" smtClean="0">
                          <a:solidFill>
                            <a:schemeClr val="accent1">
                              <a:lumMod val="50000"/>
                            </a:schemeClr>
                          </a:solidFill>
                          <a:latin typeface="+mj-lt"/>
                        </a:rPr>
                        <a:t>Vukadin</a:t>
                      </a:r>
                      <a:r>
                        <a:rPr lang="hr-HR" b="0" dirty="0" smtClean="0">
                          <a:solidFill>
                            <a:schemeClr val="accent1">
                              <a:lumMod val="50000"/>
                            </a:schemeClr>
                          </a:solidFill>
                          <a:latin typeface="+mj-lt"/>
                        </a:rPr>
                        <a:t>, </a:t>
                      </a:r>
                      <a:r>
                        <a:rPr lang="hr-HR" b="0" dirty="0" err="1" smtClean="0">
                          <a:solidFill>
                            <a:schemeClr val="accent1">
                              <a:lumMod val="50000"/>
                            </a:schemeClr>
                          </a:solidFill>
                          <a:latin typeface="+mj-lt"/>
                        </a:rPr>
                        <a:t>PhD</a:t>
                      </a:r>
                      <a:endParaRPr lang="hr-HR" b="0" dirty="0" smtClean="0">
                        <a:solidFill>
                          <a:schemeClr val="accent1">
                            <a:lumMod val="50000"/>
                          </a:schemeClr>
                        </a:solidFill>
                        <a:latin typeface="+mj-lt"/>
                      </a:endParaRPr>
                    </a:p>
                    <a:p>
                      <a:endParaRPr lang="hr-HR" b="0" dirty="0" smtClean="0">
                        <a:solidFill>
                          <a:schemeClr val="accent1">
                            <a:lumMod val="50000"/>
                          </a:schemeClr>
                        </a:solidFill>
                        <a:latin typeface="+mj-lt"/>
                      </a:endParaRPr>
                    </a:p>
                    <a:p>
                      <a:r>
                        <a:rPr lang="hr-HR" b="1" dirty="0" err="1" smtClean="0">
                          <a:solidFill>
                            <a:schemeClr val="accent1">
                              <a:lumMod val="50000"/>
                            </a:schemeClr>
                          </a:solidFill>
                          <a:latin typeface="+mj-lt"/>
                        </a:rPr>
                        <a:t>Associate</a:t>
                      </a:r>
                      <a:r>
                        <a:rPr lang="hr-HR" b="1" dirty="0" smtClean="0">
                          <a:solidFill>
                            <a:schemeClr val="accent1">
                              <a:lumMod val="50000"/>
                            </a:schemeClr>
                          </a:solidFill>
                          <a:latin typeface="+mj-lt"/>
                        </a:rPr>
                        <a:t> </a:t>
                      </a:r>
                      <a:r>
                        <a:rPr lang="hr-HR" b="1" dirty="0" err="1" smtClean="0">
                          <a:solidFill>
                            <a:schemeClr val="accent1">
                              <a:lumMod val="50000"/>
                            </a:schemeClr>
                          </a:solidFill>
                          <a:latin typeface="+mj-lt"/>
                        </a:rPr>
                        <a:t>Professors</a:t>
                      </a:r>
                      <a:endParaRPr lang="hr-HR" b="1" dirty="0" smtClean="0">
                        <a:solidFill>
                          <a:schemeClr val="accent1">
                            <a:lumMod val="50000"/>
                          </a:schemeClr>
                        </a:solidFill>
                        <a:latin typeface="+mj-lt"/>
                      </a:endParaRPr>
                    </a:p>
                    <a:p>
                      <a:r>
                        <a:rPr lang="hr-HR" b="0" dirty="0" smtClean="0">
                          <a:solidFill>
                            <a:schemeClr val="accent1">
                              <a:lumMod val="50000"/>
                            </a:schemeClr>
                          </a:solidFill>
                          <a:latin typeface="+mj-lt"/>
                        </a:rPr>
                        <a:t>Martina Ferić,  </a:t>
                      </a:r>
                      <a:r>
                        <a:rPr lang="hr-HR" b="0" dirty="0" err="1" smtClean="0">
                          <a:solidFill>
                            <a:schemeClr val="accent1">
                              <a:lumMod val="50000"/>
                            </a:schemeClr>
                          </a:solidFill>
                          <a:latin typeface="+mj-lt"/>
                        </a:rPr>
                        <a:t>PhD</a:t>
                      </a:r>
                      <a:endParaRPr lang="hr-HR" b="0" dirty="0" smtClean="0">
                        <a:solidFill>
                          <a:schemeClr val="accent1">
                            <a:lumMod val="50000"/>
                          </a:schemeClr>
                        </a:solidFill>
                        <a:latin typeface="+mj-lt"/>
                      </a:endParaRPr>
                    </a:p>
                    <a:p>
                      <a:r>
                        <a:rPr lang="hr-HR" b="0" dirty="0" smtClean="0">
                          <a:solidFill>
                            <a:schemeClr val="accent1">
                              <a:lumMod val="50000"/>
                            </a:schemeClr>
                          </a:solidFill>
                          <a:latin typeface="+mj-lt"/>
                        </a:rPr>
                        <a:t>Valentina </a:t>
                      </a:r>
                      <a:r>
                        <a:rPr lang="hr-HR" b="0" dirty="0" err="1" smtClean="0">
                          <a:solidFill>
                            <a:schemeClr val="accent1">
                              <a:lumMod val="50000"/>
                            </a:schemeClr>
                          </a:solidFill>
                          <a:latin typeface="+mj-lt"/>
                        </a:rPr>
                        <a:t>Kranželić</a:t>
                      </a:r>
                      <a:r>
                        <a:rPr lang="hr-HR" b="0" dirty="0" smtClean="0">
                          <a:solidFill>
                            <a:schemeClr val="accent1">
                              <a:lumMod val="50000"/>
                            </a:schemeClr>
                          </a:solidFill>
                          <a:latin typeface="+mj-lt"/>
                        </a:rPr>
                        <a:t>,  </a:t>
                      </a:r>
                      <a:r>
                        <a:rPr lang="hr-HR" b="0" dirty="0" err="1" smtClean="0">
                          <a:solidFill>
                            <a:schemeClr val="accent1">
                              <a:lumMod val="50000"/>
                            </a:schemeClr>
                          </a:solidFill>
                          <a:latin typeface="+mj-lt"/>
                        </a:rPr>
                        <a:t>PhD</a:t>
                      </a:r>
                      <a:endParaRPr lang="hr-HR" b="0" dirty="0" smtClean="0">
                        <a:solidFill>
                          <a:schemeClr val="accent1">
                            <a:lumMod val="50000"/>
                          </a:schemeClr>
                        </a:solidFill>
                        <a:latin typeface="+mj-lt"/>
                      </a:endParaRPr>
                    </a:p>
                    <a:p>
                      <a:r>
                        <a:rPr lang="hr-HR" b="0" dirty="0" smtClean="0">
                          <a:solidFill>
                            <a:schemeClr val="accent1">
                              <a:lumMod val="50000"/>
                            </a:schemeClr>
                          </a:solidFill>
                          <a:latin typeface="+mj-lt"/>
                        </a:rPr>
                        <a:t>Anita Jandrić </a:t>
                      </a:r>
                      <a:r>
                        <a:rPr lang="hr-HR" b="0" dirty="0" err="1" smtClean="0">
                          <a:solidFill>
                            <a:schemeClr val="accent1">
                              <a:lumMod val="50000"/>
                            </a:schemeClr>
                          </a:solidFill>
                          <a:latin typeface="+mj-lt"/>
                        </a:rPr>
                        <a:t>Nišević</a:t>
                      </a:r>
                      <a:r>
                        <a:rPr lang="hr-HR" b="0" dirty="0" smtClean="0">
                          <a:solidFill>
                            <a:schemeClr val="accent1">
                              <a:lumMod val="50000"/>
                            </a:schemeClr>
                          </a:solidFill>
                          <a:latin typeface="+mj-lt"/>
                        </a:rPr>
                        <a:t>,  </a:t>
                      </a:r>
                      <a:r>
                        <a:rPr lang="hr-HR" b="0" dirty="0" err="1" smtClean="0">
                          <a:solidFill>
                            <a:schemeClr val="accent1">
                              <a:lumMod val="50000"/>
                            </a:schemeClr>
                          </a:solidFill>
                          <a:latin typeface="+mj-lt"/>
                        </a:rPr>
                        <a:t>PhD</a:t>
                      </a:r>
                      <a:endParaRPr lang="hr-HR" b="0" dirty="0" smtClean="0">
                        <a:solidFill>
                          <a:schemeClr val="accent1">
                            <a:lumMod val="50000"/>
                          </a:schemeClr>
                        </a:solidFill>
                        <a:latin typeface="+mj-lt"/>
                      </a:endParaRPr>
                    </a:p>
                    <a:p>
                      <a:endParaRPr lang="en-US" b="0" dirty="0">
                        <a:solidFill>
                          <a:schemeClr val="accent1">
                            <a:lumMod val="50000"/>
                          </a:schemeClr>
                        </a:solidFill>
                        <a:latin typeface="+mj-lt"/>
                      </a:endParaRPr>
                    </a:p>
                  </a:txBody>
                  <a:tcPr>
                    <a:noFill/>
                  </a:tcPr>
                </a:tc>
                <a:tc>
                  <a:txBody>
                    <a:bodyPr/>
                    <a:lstStyle/>
                    <a:p>
                      <a:r>
                        <a:rPr lang="hr-HR" b="1" dirty="0" err="1" smtClean="0">
                          <a:solidFill>
                            <a:schemeClr val="accent1">
                              <a:lumMod val="50000"/>
                            </a:schemeClr>
                          </a:solidFill>
                          <a:latin typeface="+mj-lt"/>
                        </a:rPr>
                        <a:t>Assistant</a:t>
                      </a:r>
                      <a:r>
                        <a:rPr lang="hr-HR" b="1" dirty="0" smtClean="0">
                          <a:solidFill>
                            <a:schemeClr val="accent1">
                              <a:lumMod val="50000"/>
                            </a:schemeClr>
                          </a:solidFill>
                          <a:latin typeface="+mj-lt"/>
                        </a:rPr>
                        <a:t> </a:t>
                      </a:r>
                      <a:r>
                        <a:rPr lang="hr-HR" b="1" dirty="0" err="1" smtClean="0">
                          <a:solidFill>
                            <a:schemeClr val="accent1">
                              <a:lumMod val="50000"/>
                            </a:schemeClr>
                          </a:solidFill>
                          <a:latin typeface="+mj-lt"/>
                        </a:rPr>
                        <a:t>Professors</a:t>
                      </a:r>
                      <a:endParaRPr lang="hr-HR" b="1" dirty="0" smtClean="0">
                        <a:solidFill>
                          <a:schemeClr val="accent1">
                            <a:lumMod val="50000"/>
                          </a:schemeClr>
                        </a:solidFill>
                        <a:latin typeface="+mj-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hr-HR" b="0" dirty="0" smtClean="0">
                          <a:solidFill>
                            <a:schemeClr val="accent1">
                              <a:lumMod val="50000"/>
                            </a:schemeClr>
                          </a:solidFill>
                          <a:latin typeface="+mj-lt"/>
                        </a:rPr>
                        <a:t>Ivana </a:t>
                      </a:r>
                      <a:r>
                        <a:rPr lang="hr-HR" b="0" dirty="0" err="1" smtClean="0">
                          <a:solidFill>
                            <a:schemeClr val="accent1">
                              <a:lumMod val="50000"/>
                            </a:schemeClr>
                          </a:solidFill>
                          <a:latin typeface="+mj-lt"/>
                        </a:rPr>
                        <a:t>Jeđud</a:t>
                      </a:r>
                      <a:r>
                        <a:rPr lang="hr-HR" b="0" dirty="0" smtClean="0">
                          <a:solidFill>
                            <a:schemeClr val="accent1">
                              <a:lumMod val="50000"/>
                            </a:schemeClr>
                          </a:solidFill>
                          <a:latin typeface="+mj-lt"/>
                        </a:rPr>
                        <a:t> Borić,  </a:t>
                      </a:r>
                      <a:r>
                        <a:rPr lang="hr-HR" b="0" dirty="0" err="1" smtClean="0">
                          <a:solidFill>
                            <a:schemeClr val="accent1">
                              <a:lumMod val="50000"/>
                            </a:schemeClr>
                          </a:solidFill>
                          <a:latin typeface="+mj-lt"/>
                        </a:rPr>
                        <a:t>PhD</a:t>
                      </a:r>
                      <a:endParaRPr lang="hr-HR" b="0" dirty="0" smtClean="0">
                        <a:solidFill>
                          <a:schemeClr val="accent1">
                            <a:lumMod val="50000"/>
                          </a:schemeClr>
                        </a:solidFill>
                        <a:latin typeface="+mj-lt"/>
                      </a:endParaRPr>
                    </a:p>
                    <a:p>
                      <a:r>
                        <a:rPr lang="hr-HR" b="0" dirty="0" smtClean="0">
                          <a:solidFill>
                            <a:schemeClr val="accent1">
                              <a:lumMod val="50000"/>
                            </a:schemeClr>
                          </a:solidFill>
                          <a:latin typeface="+mj-lt"/>
                        </a:rPr>
                        <a:t>Martina </a:t>
                      </a:r>
                      <a:r>
                        <a:rPr lang="hr-HR" b="0" dirty="0" err="1" smtClean="0">
                          <a:solidFill>
                            <a:schemeClr val="accent1">
                              <a:lumMod val="50000"/>
                            </a:schemeClr>
                          </a:solidFill>
                          <a:latin typeface="+mj-lt"/>
                        </a:rPr>
                        <a:t>Lotar</a:t>
                      </a:r>
                      <a:r>
                        <a:rPr lang="hr-HR" b="0" dirty="0" smtClean="0">
                          <a:solidFill>
                            <a:schemeClr val="accent1">
                              <a:lumMod val="50000"/>
                            </a:schemeClr>
                          </a:solidFill>
                          <a:latin typeface="+mj-lt"/>
                        </a:rPr>
                        <a:t> </a:t>
                      </a:r>
                      <a:r>
                        <a:rPr lang="hr-HR" b="0" dirty="0" err="1" smtClean="0">
                          <a:solidFill>
                            <a:schemeClr val="accent1">
                              <a:lumMod val="50000"/>
                            </a:schemeClr>
                          </a:solidFill>
                          <a:latin typeface="+mj-lt"/>
                        </a:rPr>
                        <a:t>Rihtarić</a:t>
                      </a:r>
                      <a:r>
                        <a:rPr lang="hr-HR" b="0" dirty="0" smtClean="0">
                          <a:solidFill>
                            <a:schemeClr val="accent1">
                              <a:lumMod val="50000"/>
                            </a:schemeClr>
                          </a:solidFill>
                          <a:latin typeface="+mj-lt"/>
                        </a:rPr>
                        <a:t>,  </a:t>
                      </a:r>
                      <a:r>
                        <a:rPr lang="hr-HR" b="0" dirty="0" err="1" smtClean="0">
                          <a:solidFill>
                            <a:schemeClr val="accent1">
                              <a:lumMod val="50000"/>
                            </a:schemeClr>
                          </a:solidFill>
                          <a:latin typeface="+mj-lt"/>
                        </a:rPr>
                        <a:t>PhD</a:t>
                      </a:r>
                      <a:endParaRPr lang="hr-HR" b="0" dirty="0" smtClean="0">
                        <a:solidFill>
                          <a:schemeClr val="accent1">
                            <a:lumMod val="50000"/>
                          </a:schemeClr>
                        </a:solidFill>
                        <a:latin typeface="+mj-lt"/>
                      </a:endParaRPr>
                    </a:p>
                    <a:p>
                      <a:r>
                        <a:rPr lang="hr-HR" b="0" dirty="0" smtClean="0">
                          <a:solidFill>
                            <a:schemeClr val="accent1">
                              <a:lumMod val="50000"/>
                            </a:schemeClr>
                          </a:solidFill>
                          <a:latin typeface="+mj-lt"/>
                        </a:rPr>
                        <a:t>Josipa </a:t>
                      </a:r>
                      <a:r>
                        <a:rPr lang="hr-HR" b="0" dirty="0" err="1" smtClean="0">
                          <a:solidFill>
                            <a:schemeClr val="accent1">
                              <a:lumMod val="50000"/>
                            </a:schemeClr>
                          </a:solidFill>
                          <a:latin typeface="+mj-lt"/>
                        </a:rPr>
                        <a:t>Mihić</a:t>
                      </a:r>
                      <a:r>
                        <a:rPr lang="hr-HR" b="0" dirty="0" smtClean="0">
                          <a:solidFill>
                            <a:schemeClr val="accent1">
                              <a:lumMod val="50000"/>
                            </a:schemeClr>
                          </a:solidFill>
                          <a:latin typeface="+mj-lt"/>
                        </a:rPr>
                        <a:t>,  </a:t>
                      </a:r>
                      <a:r>
                        <a:rPr lang="hr-HR" b="0" dirty="0" err="1" smtClean="0">
                          <a:solidFill>
                            <a:schemeClr val="accent1">
                              <a:lumMod val="50000"/>
                            </a:schemeClr>
                          </a:solidFill>
                          <a:latin typeface="+mj-lt"/>
                        </a:rPr>
                        <a:t>PhD</a:t>
                      </a:r>
                      <a:endParaRPr lang="hr-HR" b="0" dirty="0" smtClean="0">
                        <a:solidFill>
                          <a:schemeClr val="accent1">
                            <a:lumMod val="50000"/>
                          </a:schemeClr>
                        </a:solidFill>
                        <a:latin typeface="+mj-lt"/>
                      </a:endParaRPr>
                    </a:p>
                    <a:p>
                      <a:r>
                        <a:rPr lang="hr-HR" b="0" dirty="0" smtClean="0">
                          <a:solidFill>
                            <a:schemeClr val="accent1">
                              <a:lumMod val="50000"/>
                            </a:schemeClr>
                          </a:solidFill>
                          <a:latin typeface="+mj-lt"/>
                        </a:rPr>
                        <a:t>Miranda Novak, </a:t>
                      </a:r>
                      <a:r>
                        <a:rPr lang="hr-HR" b="0" dirty="0" err="1" smtClean="0">
                          <a:solidFill>
                            <a:schemeClr val="accent1">
                              <a:lumMod val="50000"/>
                            </a:schemeClr>
                          </a:solidFill>
                          <a:latin typeface="+mj-lt"/>
                        </a:rPr>
                        <a:t>PhD</a:t>
                      </a:r>
                      <a:endParaRPr lang="hr-HR" b="0" dirty="0" smtClean="0">
                        <a:solidFill>
                          <a:schemeClr val="accent1">
                            <a:lumMod val="50000"/>
                          </a:schemeClr>
                        </a:solidFill>
                        <a:latin typeface="+mj-lt"/>
                      </a:endParaRPr>
                    </a:p>
                    <a:p>
                      <a:r>
                        <a:rPr lang="hr-HR" b="0" dirty="0" smtClean="0">
                          <a:solidFill>
                            <a:schemeClr val="accent1">
                              <a:lumMod val="50000"/>
                            </a:schemeClr>
                          </a:solidFill>
                          <a:latin typeface="+mj-lt"/>
                        </a:rPr>
                        <a:t>Dora </a:t>
                      </a:r>
                      <a:r>
                        <a:rPr lang="hr-HR" b="0" dirty="0" err="1" smtClean="0">
                          <a:solidFill>
                            <a:schemeClr val="accent1">
                              <a:lumMod val="50000"/>
                            </a:schemeClr>
                          </a:solidFill>
                          <a:latin typeface="+mj-lt"/>
                        </a:rPr>
                        <a:t>Dodig</a:t>
                      </a:r>
                      <a:r>
                        <a:rPr lang="hr-HR" b="0" dirty="0" smtClean="0">
                          <a:solidFill>
                            <a:schemeClr val="accent1">
                              <a:lumMod val="50000"/>
                            </a:schemeClr>
                          </a:solidFill>
                          <a:latin typeface="+mj-lt"/>
                        </a:rPr>
                        <a:t>, </a:t>
                      </a:r>
                      <a:r>
                        <a:rPr lang="hr-HR" b="0" dirty="0" err="1" smtClean="0">
                          <a:solidFill>
                            <a:schemeClr val="accent1">
                              <a:lumMod val="50000"/>
                            </a:schemeClr>
                          </a:solidFill>
                          <a:latin typeface="+mj-lt"/>
                        </a:rPr>
                        <a:t>PhD</a:t>
                      </a:r>
                      <a:endParaRPr lang="hr-HR" b="0" dirty="0" smtClean="0">
                        <a:solidFill>
                          <a:schemeClr val="accent1">
                            <a:lumMod val="50000"/>
                          </a:schemeClr>
                        </a:solidFill>
                        <a:latin typeface="+mj-lt"/>
                      </a:endParaRPr>
                    </a:p>
                    <a:p>
                      <a:endParaRPr lang="hr-HR" sz="1800" b="0" i="0" kern="1200" dirty="0" smtClean="0">
                        <a:solidFill>
                          <a:schemeClr val="accent1">
                            <a:lumMod val="50000"/>
                          </a:schemeClr>
                        </a:solidFill>
                        <a:effectLst/>
                        <a:latin typeface="+mn-lt"/>
                        <a:ea typeface="+mn-ea"/>
                        <a:cs typeface="+mn-cs"/>
                      </a:endParaRPr>
                    </a:p>
                    <a:p>
                      <a:r>
                        <a:rPr lang="hr-HR" sz="1800" b="0" i="0" kern="1200" dirty="0" smtClean="0">
                          <a:solidFill>
                            <a:schemeClr val="accent1">
                              <a:lumMod val="50000"/>
                            </a:schemeClr>
                          </a:solidFill>
                          <a:effectLst/>
                          <a:latin typeface="+mn-lt"/>
                          <a:ea typeface="+mn-ea"/>
                          <a:cs typeface="+mn-cs"/>
                        </a:rPr>
                        <a:t>Research </a:t>
                      </a:r>
                      <a:r>
                        <a:rPr lang="hr-HR" sz="1800" b="0" i="0" kern="1200" dirty="0" err="1" smtClean="0">
                          <a:solidFill>
                            <a:schemeClr val="accent1">
                              <a:lumMod val="50000"/>
                            </a:schemeClr>
                          </a:solidFill>
                          <a:effectLst/>
                          <a:latin typeface="+mn-lt"/>
                          <a:ea typeface="+mn-ea"/>
                          <a:cs typeface="+mn-cs"/>
                        </a:rPr>
                        <a:t>Associates</a:t>
                      </a:r>
                      <a:endParaRPr lang="hr-HR" b="0" dirty="0" smtClean="0">
                        <a:solidFill>
                          <a:schemeClr val="accent1">
                            <a:lumMod val="50000"/>
                          </a:schemeClr>
                        </a:solidFill>
                        <a:latin typeface="+mj-lt"/>
                      </a:endParaRPr>
                    </a:p>
                    <a:p>
                      <a:r>
                        <a:rPr lang="hr-HR" b="0" dirty="0" smtClean="0">
                          <a:solidFill>
                            <a:schemeClr val="accent1">
                              <a:lumMod val="50000"/>
                            </a:schemeClr>
                          </a:solidFill>
                          <a:latin typeface="+mj-lt"/>
                        </a:rPr>
                        <a:t>Gabrijela </a:t>
                      </a:r>
                      <a:r>
                        <a:rPr lang="hr-HR" b="0" dirty="0" err="1" smtClean="0">
                          <a:solidFill>
                            <a:schemeClr val="accent1">
                              <a:lumMod val="50000"/>
                            </a:schemeClr>
                          </a:solidFill>
                          <a:latin typeface="+mj-lt"/>
                        </a:rPr>
                        <a:t>Ratkajec</a:t>
                      </a:r>
                      <a:r>
                        <a:rPr lang="hr-HR" b="0" dirty="0" smtClean="0">
                          <a:solidFill>
                            <a:schemeClr val="accent1">
                              <a:lumMod val="50000"/>
                            </a:schemeClr>
                          </a:solidFill>
                          <a:latin typeface="+mj-lt"/>
                        </a:rPr>
                        <a:t> </a:t>
                      </a:r>
                      <a:r>
                        <a:rPr lang="hr-HR" b="0" dirty="0" err="1" smtClean="0">
                          <a:solidFill>
                            <a:schemeClr val="accent1">
                              <a:lumMod val="50000"/>
                            </a:schemeClr>
                          </a:solidFill>
                          <a:latin typeface="+mj-lt"/>
                        </a:rPr>
                        <a:t>Gašević</a:t>
                      </a:r>
                      <a:r>
                        <a:rPr lang="hr-HR" b="0" dirty="0" smtClean="0">
                          <a:solidFill>
                            <a:schemeClr val="accent1">
                              <a:lumMod val="50000"/>
                            </a:schemeClr>
                          </a:solidFill>
                          <a:latin typeface="+mj-lt"/>
                        </a:rPr>
                        <a:t>, </a:t>
                      </a:r>
                      <a:r>
                        <a:rPr lang="hr-HR" b="0" dirty="0" err="1" smtClean="0">
                          <a:solidFill>
                            <a:schemeClr val="accent1">
                              <a:lumMod val="50000"/>
                            </a:schemeClr>
                          </a:solidFill>
                          <a:latin typeface="+mj-lt"/>
                        </a:rPr>
                        <a:t>PhD</a:t>
                      </a:r>
                      <a:endParaRPr lang="hr-HR" b="0" dirty="0" smtClean="0">
                        <a:solidFill>
                          <a:schemeClr val="accent1">
                            <a:lumMod val="50000"/>
                          </a:schemeClr>
                        </a:solidFill>
                        <a:latin typeface="+mj-lt"/>
                      </a:endParaRPr>
                    </a:p>
                    <a:p>
                      <a:r>
                        <a:rPr lang="hr-HR" b="0" dirty="0" smtClean="0">
                          <a:solidFill>
                            <a:schemeClr val="accent1">
                              <a:lumMod val="50000"/>
                            </a:schemeClr>
                          </a:solidFill>
                          <a:latin typeface="+mj-lt"/>
                        </a:rPr>
                        <a:t>Ivana Maurović, </a:t>
                      </a:r>
                      <a:r>
                        <a:rPr lang="hr-HR" b="0" dirty="0" err="1" smtClean="0">
                          <a:solidFill>
                            <a:schemeClr val="accent1">
                              <a:lumMod val="50000"/>
                            </a:schemeClr>
                          </a:solidFill>
                          <a:latin typeface="+mj-lt"/>
                        </a:rPr>
                        <a:t>PhD</a:t>
                      </a:r>
                      <a:endParaRPr lang="hr-HR" b="0" dirty="0" smtClean="0">
                        <a:solidFill>
                          <a:schemeClr val="accent1">
                            <a:lumMod val="50000"/>
                          </a:schemeClr>
                        </a:solidFill>
                        <a:latin typeface="+mj-lt"/>
                      </a:endParaRPr>
                    </a:p>
                    <a:p>
                      <a:r>
                        <a:rPr lang="hr-HR" b="0" dirty="0" smtClean="0">
                          <a:solidFill>
                            <a:schemeClr val="accent1">
                              <a:lumMod val="50000"/>
                            </a:schemeClr>
                          </a:solidFill>
                          <a:latin typeface="+mj-lt"/>
                        </a:rPr>
                        <a:t>Anja Mirosavljević, </a:t>
                      </a:r>
                      <a:r>
                        <a:rPr lang="hr-HR" b="0" dirty="0" err="1" smtClean="0">
                          <a:solidFill>
                            <a:schemeClr val="accent1">
                              <a:lumMod val="50000"/>
                            </a:schemeClr>
                          </a:solidFill>
                          <a:latin typeface="+mj-lt"/>
                        </a:rPr>
                        <a:t>PhD</a:t>
                      </a:r>
                      <a:endParaRPr lang="hr-HR" b="0" dirty="0" smtClean="0">
                        <a:solidFill>
                          <a:schemeClr val="accent1">
                            <a:lumMod val="50000"/>
                          </a:schemeClr>
                        </a:solidFill>
                        <a:latin typeface="+mj-lt"/>
                      </a:endParaRPr>
                    </a:p>
                  </a:txBody>
                  <a:tcPr>
                    <a:noFill/>
                  </a:tcPr>
                </a:tc>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4396" y="3262263"/>
            <a:ext cx="2910061" cy="3272873"/>
          </a:xfrm>
          <a:prstGeom prst="rect">
            <a:avLst/>
          </a:prstGeom>
        </p:spPr>
      </p:pic>
    </p:spTree>
    <p:extLst>
      <p:ext uri="{BB962C8B-B14F-4D97-AF65-F5344CB8AC3E}">
        <p14:creationId xmlns:p14="http://schemas.microsoft.com/office/powerpoint/2010/main" val="1740945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b="1" dirty="0">
                <a:solidFill>
                  <a:schemeClr val="accent1">
                    <a:lumMod val="50000"/>
                  </a:schemeClr>
                </a:solidFill>
              </a:rPr>
              <a:t>External associates</a:t>
            </a:r>
          </a:p>
          <a:p>
            <a:pPr marL="0" indent="0">
              <a:buNone/>
            </a:pPr>
            <a:r>
              <a:rPr lang="en-US" sz="2400" dirty="0">
                <a:solidFill>
                  <a:schemeClr val="accent1">
                    <a:lumMod val="50000"/>
                  </a:schemeClr>
                </a:solidFill>
              </a:rPr>
              <a:t>Assistant Professor Oliver </a:t>
            </a:r>
            <a:r>
              <a:rPr lang="en-US" sz="2400" dirty="0" err="1">
                <a:solidFill>
                  <a:schemeClr val="accent1">
                    <a:lumMod val="50000"/>
                  </a:schemeClr>
                </a:solidFill>
              </a:rPr>
              <a:t>Kozumplik</a:t>
            </a:r>
            <a:r>
              <a:rPr lang="en-US" sz="2400" dirty="0">
                <a:solidFill>
                  <a:schemeClr val="accent1">
                    <a:lumMod val="50000"/>
                  </a:schemeClr>
                </a:solidFill>
              </a:rPr>
              <a:t>, M.D., Psychiatric Clinic </a:t>
            </a:r>
            <a:r>
              <a:rPr lang="en-US" sz="2400" dirty="0" err="1">
                <a:solidFill>
                  <a:schemeClr val="accent1">
                    <a:lumMod val="50000"/>
                  </a:schemeClr>
                </a:solidFill>
              </a:rPr>
              <a:t>Vrapče</a:t>
            </a:r>
            <a:endParaRPr lang="en-US" sz="2400" dirty="0">
              <a:solidFill>
                <a:schemeClr val="accent1">
                  <a:lumMod val="50000"/>
                </a:schemeClr>
              </a:solidFill>
            </a:endParaRPr>
          </a:p>
          <a:p>
            <a:pPr marL="0" indent="0">
              <a:buNone/>
            </a:pPr>
            <a:r>
              <a:rPr lang="en-US" sz="2400" dirty="0">
                <a:solidFill>
                  <a:schemeClr val="accent1">
                    <a:lumMod val="50000"/>
                  </a:schemeClr>
                </a:solidFill>
              </a:rPr>
              <a:t>Associate Professor Zoran </a:t>
            </a:r>
            <a:r>
              <a:rPr lang="en-US" sz="2400" dirty="0" err="1">
                <a:solidFill>
                  <a:schemeClr val="accent1">
                    <a:lumMod val="50000"/>
                  </a:schemeClr>
                </a:solidFill>
              </a:rPr>
              <a:t>Zoričić</a:t>
            </a:r>
            <a:r>
              <a:rPr lang="en-US" sz="2400" dirty="0">
                <a:solidFill>
                  <a:schemeClr val="accent1">
                    <a:lumMod val="50000"/>
                  </a:schemeClr>
                </a:solidFill>
              </a:rPr>
              <a:t>, M.D., University Clinical Hospital </a:t>
            </a:r>
            <a:r>
              <a:rPr lang="en-US" sz="2400" dirty="0" err="1">
                <a:solidFill>
                  <a:schemeClr val="accent1">
                    <a:lumMod val="50000"/>
                  </a:schemeClr>
                </a:solidFill>
              </a:rPr>
              <a:t>Sestre</a:t>
            </a:r>
            <a:r>
              <a:rPr lang="en-US" sz="2400" dirty="0">
                <a:solidFill>
                  <a:schemeClr val="accent1">
                    <a:lumMod val="50000"/>
                  </a:schemeClr>
                </a:solidFill>
              </a:rPr>
              <a:t> </a:t>
            </a:r>
            <a:r>
              <a:rPr lang="en-US" sz="2400" dirty="0" err="1">
                <a:solidFill>
                  <a:schemeClr val="accent1">
                    <a:lumMod val="50000"/>
                  </a:schemeClr>
                </a:solidFill>
              </a:rPr>
              <a:t>Milosrdnice</a:t>
            </a:r>
            <a:endParaRPr lang="en-US" sz="2400" dirty="0">
              <a:solidFill>
                <a:schemeClr val="accent1">
                  <a:lumMod val="50000"/>
                </a:schemeClr>
              </a:solidFill>
            </a:endParaRPr>
          </a:p>
          <a:p>
            <a:pPr marL="0" indent="0">
              <a:buNone/>
            </a:pPr>
            <a:r>
              <a:rPr lang="en-US" sz="2400" dirty="0">
                <a:solidFill>
                  <a:schemeClr val="accent1">
                    <a:lumMod val="50000"/>
                  </a:schemeClr>
                </a:solidFill>
              </a:rPr>
              <a:t>Assistant Professor Ivana </a:t>
            </a:r>
            <a:r>
              <a:rPr lang="en-US" sz="2400" dirty="0" err="1">
                <a:solidFill>
                  <a:schemeClr val="accent1">
                    <a:lumMod val="50000"/>
                  </a:schemeClr>
                </a:solidFill>
              </a:rPr>
              <a:t>Sekol</a:t>
            </a:r>
            <a:r>
              <a:rPr lang="en-US" sz="2400" dirty="0">
                <a:solidFill>
                  <a:schemeClr val="accent1">
                    <a:lumMod val="50000"/>
                  </a:schemeClr>
                </a:solidFill>
              </a:rPr>
              <a:t>, The Faculty of Teacher Education, Josip </a:t>
            </a:r>
            <a:r>
              <a:rPr lang="en-US" sz="2400" dirty="0" err="1">
                <a:solidFill>
                  <a:schemeClr val="accent1">
                    <a:lumMod val="50000"/>
                  </a:schemeClr>
                </a:solidFill>
              </a:rPr>
              <a:t>Juraj</a:t>
            </a:r>
            <a:r>
              <a:rPr lang="en-US" sz="2400" dirty="0">
                <a:solidFill>
                  <a:schemeClr val="accent1">
                    <a:lumMod val="50000"/>
                  </a:schemeClr>
                </a:solidFill>
              </a:rPr>
              <a:t> </a:t>
            </a:r>
            <a:r>
              <a:rPr lang="en-US" sz="2400" dirty="0" err="1">
                <a:solidFill>
                  <a:schemeClr val="accent1">
                    <a:lumMod val="50000"/>
                  </a:schemeClr>
                </a:solidFill>
              </a:rPr>
              <a:t>Strossmayer</a:t>
            </a:r>
            <a:r>
              <a:rPr lang="en-US" sz="2400" dirty="0">
                <a:solidFill>
                  <a:schemeClr val="accent1">
                    <a:lumMod val="50000"/>
                  </a:schemeClr>
                </a:solidFill>
              </a:rPr>
              <a:t> University in Osijek</a:t>
            </a:r>
          </a:p>
          <a:p>
            <a:pPr marL="0" indent="0">
              <a:buNone/>
            </a:pPr>
            <a:r>
              <a:rPr lang="en-US" sz="2400" dirty="0">
                <a:solidFill>
                  <a:schemeClr val="accent1">
                    <a:lumMod val="50000"/>
                  </a:schemeClr>
                </a:solidFill>
              </a:rPr>
              <a:t> </a:t>
            </a:r>
          </a:p>
          <a:p>
            <a:pPr marL="0" indent="0">
              <a:buNone/>
            </a:pPr>
            <a:r>
              <a:rPr lang="en-US" sz="2400" dirty="0">
                <a:solidFill>
                  <a:schemeClr val="accent1">
                    <a:lumMod val="50000"/>
                  </a:schemeClr>
                </a:solidFill>
              </a:rPr>
              <a:t>Associate Helena </a:t>
            </a:r>
            <a:r>
              <a:rPr lang="en-US" sz="2400" dirty="0" err="1">
                <a:solidFill>
                  <a:schemeClr val="accent1">
                    <a:lumMod val="50000"/>
                  </a:schemeClr>
                </a:solidFill>
              </a:rPr>
              <a:t>Križan</a:t>
            </a:r>
            <a:r>
              <a:rPr lang="en-US" sz="2400" dirty="0">
                <a:solidFill>
                  <a:schemeClr val="accent1">
                    <a:lumMod val="50000"/>
                  </a:schemeClr>
                </a:solidFill>
              </a:rPr>
              <a:t>, PhD</a:t>
            </a:r>
            <a:r>
              <a:rPr lang="hr-HR" sz="2400" dirty="0">
                <a:solidFill>
                  <a:schemeClr val="accent1">
                    <a:lumMod val="50000"/>
                  </a:schemeClr>
                </a:solidFill>
              </a:rPr>
              <a:t> </a:t>
            </a:r>
            <a:r>
              <a:rPr lang="en-US" sz="2400" dirty="0">
                <a:solidFill>
                  <a:schemeClr val="accent1">
                    <a:lumMod val="50000"/>
                  </a:schemeClr>
                </a:solidFill>
              </a:rPr>
              <a:t>student</a:t>
            </a:r>
          </a:p>
          <a:p>
            <a:endParaRPr lang="en-US" dirty="0"/>
          </a:p>
        </p:txBody>
      </p:sp>
    </p:spTree>
    <p:extLst>
      <p:ext uri="{BB962C8B-B14F-4D97-AF65-F5344CB8AC3E}">
        <p14:creationId xmlns:p14="http://schemas.microsoft.com/office/powerpoint/2010/main" val="312456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1624" y="1654937"/>
            <a:ext cx="10515600" cy="4351338"/>
          </a:xfrm>
        </p:spPr>
        <p:txBody>
          <a:bodyPr>
            <a:normAutofit/>
          </a:bodyPr>
          <a:lstStyle/>
          <a:p>
            <a:pPr marL="0" indent="0">
              <a:buNone/>
            </a:pPr>
            <a:r>
              <a:rPr lang="en-US" sz="2400" b="1" dirty="0">
                <a:solidFill>
                  <a:schemeClr val="accent1">
                    <a:lumMod val="50000"/>
                  </a:schemeClr>
                </a:solidFill>
              </a:rPr>
              <a:t>Consultants</a:t>
            </a:r>
          </a:p>
          <a:p>
            <a:pPr marL="0" indent="0">
              <a:buNone/>
            </a:pPr>
            <a:r>
              <a:rPr lang="hr-HR" sz="2400" dirty="0" err="1">
                <a:solidFill>
                  <a:schemeClr val="accent1">
                    <a:lumMod val="50000"/>
                  </a:schemeClr>
                </a:solidFill>
              </a:rPr>
              <a:t>Doug</a:t>
            </a:r>
            <a:r>
              <a:rPr lang="hr-HR" sz="2400" dirty="0">
                <a:solidFill>
                  <a:schemeClr val="accent1">
                    <a:lumMod val="50000"/>
                  </a:schemeClr>
                </a:solidFill>
              </a:rPr>
              <a:t> </a:t>
            </a:r>
            <a:r>
              <a:rPr lang="hr-HR" sz="2400" dirty="0" err="1">
                <a:solidFill>
                  <a:schemeClr val="accent1">
                    <a:lumMod val="50000"/>
                  </a:schemeClr>
                </a:solidFill>
              </a:rPr>
              <a:t>Coatsworth</a:t>
            </a:r>
            <a:r>
              <a:rPr lang="hr-HR" sz="2400" dirty="0">
                <a:solidFill>
                  <a:schemeClr val="accent1">
                    <a:lumMod val="50000"/>
                  </a:schemeClr>
                </a:solidFill>
              </a:rPr>
              <a:t>, Colorado State University, USA</a:t>
            </a:r>
          </a:p>
          <a:p>
            <a:pPr marL="0" indent="0">
              <a:buNone/>
            </a:pPr>
            <a:r>
              <a:rPr lang="hr-HR" sz="2400" dirty="0">
                <a:solidFill>
                  <a:schemeClr val="accent1">
                    <a:lumMod val="50000"/>
                  </a:schemeClr>
                </a:solidFill>
              </a:rPr>
              <a:t>Linda </a:t>
            </a:r>
            <a:r>
              <a:rPr lang="hr-HR" sz="2400" dirty="0" err="1">
                <a:solidFill>
                  <a:schemeClr val="accent1">
                    <a:lumMod val="50000"/>
                  </a:schemeClr>
                </a:solidFill>
              </a:rPr>
              <a:t>Linbenberg</a:t>
            </a:r>
            <a:r>
              <a:rPr lang="hr-HR" sz="2400" dirty="0">
                <a:solidFill>
                  <a:schemeClr val="accent1">
                    <a:lumMod val="50000"/>
                  </a:schemeClr>
                </a:solidFill>
              </a:rPr>
              <a:t>, </a:t>
            </a:r>
            <a:r>
              <a:rPr lang="hr-HR" sz="2400" dirty="0" err="1">
                <a:solidFill>
                  <a:schemeClr val="accent1">
                    <a:lumMod val="50000"/>
                  </a:schemeClr>
                </a:solidFill>
              </a:rPr>
              <a:t>Dalhousie</a:t>
            </a:r>
            <a:r>
              <a:rPr lang="hr-HR" sz="2400" dirty="0">
                <a:solidFill>
                  <a:schemeClr val="accent1">
                    <a:lumMod val="50000"/>
                  </a:schemeClr>
                </a:solidFill>
              </a:rPr>
              <a:t> University, Canada</a:t>
            </a:r>
          </a:p>
          <a:p>
            <a:pPr marL="0" indent="0">
              <a:buNone/>
            </a:pPr>
            <a:r>
              <a:rPr lang="hr-HR" sz="2400" dirty="0">
                <a:solidFill>
                  <a:schemeClr val="accent1">
                    <a:lumMod val="50000"/>
                  </a:schemeClr>
                </a:solidFill>
              </a:rPr>
              <a:t>Jana </a:t>
            </a:r>
            <a:r>
              <a:rPr lang="hr-HR" sz="2400" dirty="0" err="1">
                <a:solidFill>
                  <a:schemeClr val="accent1">
                    <a:lumMod val="50000"/>
                  </a:schemeClr>
                </a:solidFill>
              </a:rPr>
              <a:t>Rapuš</a:t>
            </a:r>
            <a:r>
              <a:rPr lang="hr-HR" sz="2400" dirty="0">
                <a:solidFill>
                  <a:schemeClr val="accent1">
                    <a:lumMod val="50000"/>
                  </a:schemeClr>
                </a:solidFill>
              </a:rPr>
              <a:t> </a:t>
            </a:r>
            <a:r>
              <a:rPr lang="hr-HR" sz="2400" dirty="0" err="1">
                <a:solidFill>
                  <a:schemeClr val="accent1">
                    <a:lumMod val="50000"/>
                  </a:schemeClr>
                </a:solidFill>
              </a:rPr>
              <a:t>Pavel</a:t>
            </a:r>
            <a:r>
              <a:rPr lang="hr-HR" sz="2400" dirty="0">
                <a:solidFill>
                  <a:schemeClr val="accent1">
                    <a:lumMod val="50000"/>
                  </a:schemeClr>
                </a:solidFill>
              </a:rPr>
              <a:t>, University </a:t>
            </a:r>
            <a:r>
              <a:rPr lang="hr-HR" sz="2400" dirty="0" err="1">
                <a:solidFill>
                  <a:schemeClr val="accent1">
                    <a:lumMod val="50000"/>
                  </a:schemeClr>
                </a:solidFill>
              </a:rPr>
              <a:t>of</a:t>
            </a:r>
            <a:r>
              <a:rPr lang="hr-HR" sz="2400" dirty="0">
                <a:solidFill>
                  <a:schemeClr val="accent1">
                    <a:lumMod val="50000"/>
                  </a:schemeClr>
                </a:solidFill>
              </a:rPr>
              <a:t> Ljubljana, </a:t>
            </a:r>
            <a:r>
              <a:rPr lang="hr-HR" sz="2400" dirty="0" err="1">
                <a:solidFill>
                  <a:schemeClr val="accent1">
                    <a:lumMod val="50000"/>
                  </a:schemeClr>
                </a:solidFill>
              </a:rPr>
              <a:t>Slovenia</a:t>
            </a:r>
            <a:endParaRPr lang="hr-HR" sz="2400" dirty="0">
              <a:solidFill>
                <a:schemeClr val="accent1">
                  <a:lumMod val="50000"/>
                </a:schemeClr>
              </a:solidFill>
            </a:endParaRPr>
          </a:p>
          <a:p>
            <a:pPr marL="0" indent="0">
              <a:buNone/>
            </a:pPr>
            <a:r>
              <a:rPr lang="hr-HR" sz="2400" dirty="0" err="1">
                <a:solidFill>
                  <a:schemeClr val="accent1">
                    <a:lumMod val="50000"/>
                  </a:schemeClr>
                </a:solidFill>
              </a:rPr>
              <a:t>Jorge</a:t>
            </a:r>
            <a:r>
              <a:rPr lang="hr-HR" sz="2400" dirty="0">
                <a:solidFill>
                  <a:schemeClr val="accent1">
                    <a:lumMod val="50000"/>
                  </a:schemeClr>
                </a:solidFill>
              </a:rPr>
              <a:t> </a:t>
            </a:r>
            <a:r>
              <a:rPr lang="hr-HR" sz="2400" dirty="0" err="1">
                <a:solidFill>
                  <a:schemeClr val="accent1">
                    <a:lumMod val="50000"/>
                  </a:schemeClr>
                </a:solidFill>
              </a:rPr>
              <a:t>Fernandez</a:t>
            </a:r>
            <a:r>
              <a:rPr lang="hr-HR" sz="2400" dirty="0">
                <a:solidFill>
                  <a:schemeClr val="accent1">
                    <a:lumMod val="50000"/>
                  </a:schemeClr>
                </a:solidFill>
              </a:rPr>
              <a:t> del </a:t>
            </a:r>
            <a:r>
              <a:rPr lang="hr-HR" sz="2400" dirty="0" err="1">
                <a:solidFill>
                  <a:schemeClr val="accent1">
                    <a:lumMod val="50000"/>
                  </a:schemeClr>
                </a:solidFill>
              </a:rPr>
              <a:t>Valle</a:t>
            </a:r>
            <a:r>
              <a:rPr lang="hr-HR" sz="2400" dirty="0">
                <a:solidFill>
                  <a:schemeClr val="accent1">
                    <a:lumMod val="50000"/>
                  </a:schemeClr>
                </a:solidFill>
              </a:rPr>
              <a:t>, University </a:t>
            </a:r>
            <a:r>
              <a:rPr lang="hr-HR" sz="2400" dirty="0" err="1">
                <a:solidFill>
                  <a:schemeClr val="accent1">
                    <a:lumMod val="50000"/>
                  </a:schemeClr>
                </a:solidFill>
              </a:rPr>
              <a:t>of</a:t>
            </a:r>
            <a:r>
              <a:rPr lang="hr-HR" sz="2400" dirty="0">
                <a:solidFill>
                  <a:schemeClr val="accent1">
                    <a:lumMod val="50000"/>
                  </a:schemeClr>
                </a:solidFill>
              </a:rPr>
              <a:t> </a:t>
            </a:r>
            <a:r>
              <a:rPr lang="hr-HR" sz="2400" dirty="0" err="1">
                <a:solidFill>
                  <a:schemeClr val="accent1">
                    <a:lumMod val="50000"/>
                  </a:schemeClr>
                </a:solidFill>
              </a:rPr>
              <a:t>Oviedo</a:t>
            </a:r>
            <a:r>
              <a:rPr lang="hr-HR" sz="2400" dirty="0">
                <a:solidFill>
                  <a:schemeClr val="accent1">
                    <a:lumMod val="50000"/>
                  </a:schemeClr>
                </a:solidFill>
              </a:rPr>
              <a:t>, Spain</a:t>
            </a:r>
          </a:p>
          <a:p>
            <a:pPr marL="0" indent="0">
              <a:buNone/>
            </a:pPr>
            <a:r>
              <a:rPr lang="hr-HR" sz="2400" dirty="0">
                <a:solidFill>
                  <a:schemeClr val="accent1">
                    <a:lumMod val="50000"/>
                  </a:schemeClr>
                </a:solidFill>
              </a:rPr>
              <a:t>Ingrid </a:t>
            </a:r>
            <a:r>
              <a:rPr lang="hr-HR" sz="2400" dirty="0" err="1">
                <a:solidFill>
                  <a:schemeClr val="accent1">
                    <a:lumMod val="50000"/>
                  </a:schemeClr>
                </a:solidFill>
              </a:rPr>
              <a:t>Hojer</a:t>
            </a:r>
            <a:r>
              <a:rPr lang="hr-HR" sz="2400" dirty="0">
                <a:solidFill>
                  <a:schemeClr val="accent1">
                    <a:lumMod val="50000"/>
                  </a:schemeClr>
                </a:solidFill>
              </a:rPr>
              <a:t>, University </a:t>
            </a:r>
            <a:r>
              <a:rPr lang="hr-HR" sz="2400" dirty="0" err="1">
                <a:solidFill>
                  <a:schemeClr val="accent1">
                    <a:lumMod val="50000"/>
                  </a:schemeClr>
                </a:solidFill>
              </a:rPr>
              <a:t>of</a:t>
            </a:r>
            <a:r>
              <a:rPr lang="hr-HR" sz="2400" dirty="0">
                <a:solidFill>
                  <a:schemeClr val="accent1">
                    <a:lumMod val="50000"/>
                  </a:schemeClr>
                </a:solidFill>
              </a:rPr>
              <a:t> </a:t>
            </a:r>
            <a:r>
              <a:rPr lang="hr-HR" sz="2400" dirty="0" err="1">
                <a:solidFill>
                  <a:schemeClr val="accent1">
                    <a:lumMod val="50000"/>
                  </a:schemeClr>
                </a:solidFill>
              </a:rPr>
              <a:t>Gotheburg</a:t>
            </a:r>
            <a:r>
              <a:rPr lang="hr-HR" sz="2400" dirty="0">
                <a:solidFill>
                  <a:schemeClr val="accent1">
                    <a:lumMod val="50000"/>
                  </a:schemeClr>
                </a:solidFill>
              </a:rPr>
              <a:t>, </a:t>
            </a:r>
            <a:r>
              <a:rPr lang="hr-HR" sz="2400" dirty="0" err="1">
                <a:solidFill>
                  <a:schemeClr val="accent1">
                    <a:lumMod val="50000"/>
                  </a:schemeClr>
                </a:solidFill>
              </a:rPr>
              <a:t>Sweden</a:t>
            </a:r>
            <a:endParaRPr lang="hr-HR" sz="2400" dirty="0">
              <a:solidFill>
                <a:schemeClr val="accent1">
                  <a:lumMod val="50000"/>
                </a:schemeClr>
              </a:solidFill>
            </a:endParaRPr>
          </a:p>
          <a:p>
            <a:pPr marL="0" indent="0">
              <a:buNone/>
            </a:pPr>
            <a:endParaRPr lang="en-US" sz="2400" dirty="0">
              <a:solidFill>
                <a:schemeClr val="accent1">
                  <a:lumMod val="50000"/>
                </a:schemeClr>
              </a:solidFill>
            </a:endParaRPr>
          </a:p>
        </p:txBody>
      </p:sp>
    </p:spTree>
    <p:extLst>
      <p:ext uri="{BB962C8B-B14F-4D97-AF65-F5344CB8AC3E}">
        <p14:creationId xmlns:p14="http://schemas.microsoft.com/office/powerpoint/2010/main" val="1212631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lumMod val="50000"/>
                  </a:schemeClr>
                </a:solidFill>
              </a:rPr>
              <a:t>Starting point</a:t>
            </a:r>
            <a:r>
              <a:rPr lang="hr-HR" b="1" dirty="0">
                <a:solidFill>
                  <a:schemeClr val="accent1">
                    <a:lumMod val="50000"/>
                  </a:schemeClr>
                </a:solidFill>
              </a:rPr>
              <a:t>s</a:t>
            </a:r>
            <a:endParaRPr lang="en-US" b="1" dirty="0">
              <a:solidFill>
                <a:schemeClr val="accent1">
                  <a:lumMod val="50000"/>
                </a:schemeClr>
              </a:solidFill>
            </a:endParaRPr>
          </a:p>
        </p:txBody>
      </p:sp>
      <p:sp>
        <p:nvSpPr>
          <p:cNvPr id="3" name="Content Placeholder 2"/>
          <p:cNvSpPr>
            <a:spLocks noGrp="1"/>
          </p:cNvSpPr>
          <p:nvPr>
            <p:ph idx="1"/>
          </p:nvPr>
        </p:nvSpPr>
        <p:spPr/>
        <p:txBody>
          <a:bodyPr>
            <a:noAutofit/>
          </a:bodyPr>
          <a:lstStyle/>
          <a:p>
            <a:pPr>
              <a:buFont typeface="Wingdings" panose="05000000000000000000" pitchFamily="2" charset="2"/>
              <a:buChar char="§"/>
            </a:pPr>
            <a:r>
              <a:rPr lang="en-US" sz="2400" dirty="0">
                <a:solidFill>
                  <a:schemeClr val="accent1">
                    <a:lumMod val="50000"/>
                  </a:schemeClr>
                </a:solidFill>
              </a:rPr>
              <a:t>concurrent focus on the child/young person and the family needs in intervention selection and intervention providers collaboration (</a:t>
            </a:r>
            <a:r>
              <a:rPr lang="en-US" sz="2400" dirty="0" err="1">
                <a:solidFill>
                  <a:schemeClr val="accent1">
                    <a:lumMod val="50000"/>
                  </a:schemeClr>
                </a:solidFill>
              </a:rPr>
              <a:t>Elber</a:t>
            </a:r>
            <a:r>
              <a:rPr lang="hr-HR" sz="2400" dirty="0">
                <a:solidFill>
                  <a:schemeClr val="accent1">
                    <a:lumMod val="50000"/>
                  </a:schemeClr>
                </a:solidFill>
              </a:rPr>
              <a:t> &amp; </a:t>
            </a:r>
            <a:r>
              <a:rPr lang="en-US" sz="2400" dirty="0">
                <a:solidFill>
                  <a:schemeClr val="accent1">
                    <a:lumMod val="50000"/>
                  </a:schemeClr>
                </a:solidFill>
              </a:rPr>
              <a:t>Keenan, 2004; Fagan, Van Horn, Jenson</a:t>
            </a:r>
            <a:r>
              <a:rPr lang="hr-HR" sz="2400" dirty="0">
                <a:solidFill>
                  <a:schemeClr val="accent1">
                    <a:lumMod val="50000"/>
                  </a:schemeClr>
                </a:solidFill>
              </a:rPr>
              <a:t> &amp; </a:t>
            </a:r>
            <a:r>
              <a:rPr lang="en-US" sz="2400" dirty="0">
                <a:solidFill>
                  <a:schemeClr val="accent1">
                    <a:lumMod val="50000"/>
                  </a:schemeClr>
                </a:solidFill>
              </a:rPr>
              <a:t>Fraser, 2006; Welsh</a:t>
            </a:r>
            <a:r>
              <a:rPr lang="hr-HR" sz="2400" dirty="0">
                <a:solidFill>
                  <a:schemeClr val="accent1">
                    <a:lumMod val="50000"/>
                  </a:schemeClr>
                </a:solidFill>
              </a:rPr>
              <a:t> &amp; </a:t>
            </a:r>
            <a:r>
              <a:rPr lang="en-US" sz="2400" dirty="0">
                <a:solidFill>
                  <a:schemeClr val="accent1">
                    <a:lumMod val="50000"/>
                  </a:schemeClr>
                </a:solidFill>
              </a:rPr>
              <a:t>Farrington, 2006</a:t>
            </a:r>
            <a:r>
              <a:rPr lang="hr-HR" sz="2400" dirty="0">
                <a:solidFill>
                  <a:schemeClr val="accent1">
                    <a:lumMod val="50000"/>
                  </a:schemeClr>
                </a:solidFill>
              </a:rPr>
              <a:t>; </a:t>
            </a:r>
            <a:r>
              <a:rPr lang="en-US" sz="2400" dirty="0" err="1">
                <a:solidFill>
                  <a:schemeClr val="accent1">
                    <a:lumMod val="50000"/>
                  </a:schemeClr>
                </a:solidFill>
              </a:rPr>
              <a:t>Uhlendorff</a:t>
            </a:r>
            <a:r>
              <a:rPr lang="en-US" sz="2400" dirty="0">
                <a:solidFill>
                  <a:schemeClr val="accent1">
                    <a:lumMod val="50000"/>
                  </a:schemeClr>
                </a:solidFill>
              </a:rPr>
              <a:t>, 2008; </a:t>
            </a:r>
            <a:r>
              <a:rPr lang="en-US" sz="2400" dirty="0" err="1">
                <a:solidFill>
                  <a:schemeClr val="accent1">
                    <a:lumMod val="50000"/>
                  </a:schemeClr>
                </a:solidFill>
              </a:rPr>
              <a:t>Petrosino</a:t>
            </a:r>
            <a:r>
              <a:rPr lang="hr-HR" sz="2400" dirty="0">
                <a:solidFill>
                  <a:schemeClr val="accent1">
                    <a:lumMod val="50000"/>
                  </a:schemeClr>
                </a:solidFill>
              </a:rPr>
              <a:t> &amp; </a:t>
            </a:r>
            <a:r>
              <a:rPr lang="en-US" sz="2400" dirty="0" err="1">
                <a:solidFill>
                  <a:schemeClr val="accent1">
                    <a:lumMod val="50000"/>
                  </a:schemeClr>
                </a:solidFill>
              </a:rPr>
              <a:t>Derzoni</a:t>
            </a:r>
            <a:r>
              <a:rPr lang="en-US" sz="2400" dirty="0">
                <a:solidFill>
                  <a:schemeClr val="accent1">
                    <a:lumMod val="50000"/>
                  </a:schemeClr>
                </a:solidFill>
              </a:rPr>
              <a:t> </a:t>
            </a:r>
            <a:r>
              <a:rPr lang="en-US" sz="2400" dirty="0" err="1">
                <a:solidFill>
                  <a:schemeClr val="accent1">
                    <a:lumMod val="50000"/>
                  </a:schemeClr>
                </a:solidFill>
              </a:rPr>
              <a:t>Lavenberg</a:t>
            </a:r>
            <a:r>
              <a:rPr lang="en-US" sz="2400" dirty="0">
                <a:solidFill>
                  <a:schemeClr val="accent1">
                    <a:lumMod val="50000"/>
                  </a:schemeClr>
                </a:solidFill>
              </a:rPr>
              <a:t>, 2009; Antaramian</a:t>
            </a:r>
            <a:r>
              <a:rPr lang="hr-HR" sz="2400" dirty="0">
                <a:solidFill>
                  <a:schemeClr val="accent1">
                    <a:lumMod val="50000"/>
                  </a:schemeClr>
                </a:solidFill>
              </a:rPr>
              <a:t> &amp; </a:t>
            </a:r>
            <a:r>
              <a:rPr lang="en-US" sz="2400" dirty="0" err="1">
                <a:solidFill>
                  <a:schemeClr val="accent1">
                    <a:lumMod val="50000"/>
                  </a:schemeClr>
                </a:solidFill>
              </a:rPr>
              <a:t>Hawkings</a:t>
            </a:r>
            <a:r>
              <a:rPr lang="en-US" sz="2400" dirty="0">
                <a:solidFill>
                  <a:schemeClr val="accent1">
                    <a:lumMod val="50000"/>
                  </a:schemeClr>
                </a:solidFill>
              </a:rPr>
              <a:t>, 2011)</a:t>
            </a:r>
          </a:p>
          <a:p>
            <a:pPr>
              <a:buFont typeface="Wingdings" panose="05000000000000000000" pitchFamily="2" charset="2"/>
              <a:buChar char="§"/>
            </a:pPr>
            <a:r>
              <a:rPr lang="hr-HR" sz="2400" dirty="0" err="1">
                <a:solidFill>
                  <a:schemeClr val="accent1">
                    <a:lumMod val="50000"/>
                  </a:schemeClr>
                </a:solidFill>
              </a:rPr>
              <a:t>focus</a:t>
            </a:r>
            <a:r>
              <a:rPr lang="hr-HR" sz="2400" dirty="0">
                <a:solidFill>
                  <a:schemeClr val="accent1">
                    <a:lumMod val="50000"/>
                  </a:schemeClr>
                </a:solidFill>
              </a:rPr>
              <a:t> on </a:t>
            </a:r>
            <a:r>
              <a:rPr lang="en-US" sz="2400" dirty="0">
                <a:solidFill>
                  <a:schemeClr val="accent1">
                    <a:lumMod val="50000"/>
                  </a:schemeClr>
                </a:solidFill>
              </a:rPr>
              <a:t>the decision-making process in intervention selection based on standardized assessment procedures of individual and family characteristics, needs and circumstances (</a:t>
            </a:r>
            <a:r>
              <a:rPr lang="en-US" sz="2400" dirty="0" err="1">
                <a:solidFill>
                  <a:schemeClr val="accent1">
                    <a:lumMod val="50000"/>
                  </a:schemeClr>
                </a:solidFill>
              </a:rPr>
              <a:t>Gudbrandsson</a:t>
            </a:r>
            <a:r>
              <a:rPr lang="en-US" sz="2400" dirty="0">
                <a:solidFill>
                  <a:schemeClr val="accent1">
                    <a:lumMod val="50000"/>
                  </a:schemeClr>
                </a:solidFill>
              </a:rPr>
              <a:t>, 2006), as well as on the involvement and participation of family members in the entire process</a:t>
            </a:r>
          </a:p>
        </p:txBody>
      </p:sp>
    </p:spTree>
    <p:extLst>
      <p:ext uri="{BB962C8B-B14F-4D97-AF65-F5344CB8AC3E}">
        <p14:creationId xmlns:p14="http://schemas.microsoft.com/office/powerpoint/2010/main" val="3165301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lumMod val="50000"/>
                  </a:schemeClr>
                </a:solidFill>
              </a:rPr>
              <a:t>Starting point</a:t>
            </a:r>
            <a:r>
              <a:rPr lang="hr-HR" b="1" dirty="0">
                <a:solidFill>
                  <a:schemeClr val="accent1">
                    <a:lumMod val="50000"/>
                  </a:schemeClr>
                </a:solidFill>
              </a:rPr>
              <a:t>s</a:t>
            </a:r>
            <a:endParaRPr lang="en-US" b="1" dirty="0">
              <a:solidFill>
                <a:schemeClr val="accent1">
                  <a:lumMod val="50000"/>
                </a:schemeClr>
              </a:solidFill>
            </a:endParaRPr>
          </a:p>
        </p:txBody>
      </p:sp>
      <p:sp>
        <p:nvSpPr>
          <p:cNvPr id="3" name="Content Placeholder 2"/>
          <p:cNvSpPr>
            <a:spLocks noGrp="1"/>
          </p:cNvSpPr>
          <p:nvPr>
            <p:ph idx="1"/>
          </p:nvPr>
        </p:nvSpPr>
        <p:spPr/>
        <p:txBody>
          <a:bodyPr>
            <a:noAutofit/>
          </a:bodyPr>
          <a:lstStyle/>
          <a:p>
            <a:pPr>
              <a:buFont typeface="Wingdings" panose="05000000000000000000" pitchFamily="2" charset="2"/>
              <a:buChar char="§"/>
            </a:pPr>
            <a:r>
              <a:rPr lang="en-US" sz="2400" dirty="0">
                <a:solidFill>
                  <a:schemeClr val="accent1">
                    <a:lumMod val="50000"/>
                  </a:schemeClr>
                </a:solidFill>
              </a:rPr>
              <a:t>the need for developing new sciences-based interventions/services (+ reinforcing existing one) </a:t>
            </a:r>
            <a:r>
              <a:rPr lang="hr-HR" sz="2400" dirty="0">
                <a:solidFill>
                  <a:schemeClr val="accent1">
                    <a:lumMod val="50000"/>
                  </a:schemeClr>
                </a:solidFill>
              </a:rPr>
              <a:t>f</a:t>
            </a:r>
            <a:r>
              <a:rPr lang="en-US" sz="2400" dirty="0">
                <a:solidFill>
                  <a:schemeClr val="accent1">
                    <a:lumMod val="50000"/>
                  </a:schemeClr>
                </a:solidFill>
              </a:rPr>
              <a:t>or all, and especially for high risk individuals and families</a:t>
            </a:r>
            <a:r>
              <a:rPr lang="hr-HR" sz="2400" dirty="0">
                <a:solidFill>
                  <a:schemeClr val="accent1">
                    <a:lumMod val="50000"/>
                  </a:schemeClr>
                </a:solidFill>
              </a:rPr>
              <a:t>,</a:t>
            </a:r>
            <a:r>
              <a:rPr lang="en-US" sz="2400" dirty="0">
                <a:solidFill>
                  <a:schemeClr val="accent1">
                    <a:lumMod val="50000"/>
                  </a:schemeClr>
                </a:solidFill>
              </a:rPr>
              <a:t> in the community</a:t>
            </a:r>
          </a:p>
          <a:p>
            <a:pPr marL="685800" lvl="2">
              <a:spcBef>
                <a:spcPts val="1000"/>
              </a:spcBef>
              <a:buFont typeface="Wingdings" panose="05000000000000000000" pitchFamily="2" charset="2"/>
              <a:buChar char="§"/>
            </a:pPr>
            <a:r>
              <a:rPr lang="hr-HR" dirty="0" err="1">
                <a:solidFill>
                  <a:schemeClr val="accent1">
                    <a:lumMod val="50000"/>
                  </a:schemeClr>
                </a:solidFill>
              </a:rPr>
              <a:t>the</a:t>
            </a:r>
            <a:r>
              <a:rPr lang="hr-HR" dirty="0">
                <a:solidFill>
                  <a:schemeClr val="accent1">
                    <a:lumMod val="50000"/>
                  </a:schemeClr>
                </a:solidFill>
              </a:rPr>
              <a:t> </a:t>
            </a:r>
            <a:r>
              <a:rPr lang="en-US" dirty="0">
                <a:solidFill>
                  <a:schemeClr val="accent1">
                    <a:lumMod val="50000"/>
                  </a:schemeClr>
                </a:solidFill>
              </a:rPr>
              <a:t>lack of and/or fragmentation of measures/interventions/services for families (</a:t>
            </a:r>
            <a:r>
              <a:rPr lang="en-US" dirty="0" err="1">
                <a:solidFill>
                  <a:schemeClr val="accent1">
                    <a:lumMod val="50000"/>
                  </a:schemeClr>
                </a:solidFill>
              </a:rPr>
              <a:t>Dagenais</a:t>
            </a:r>
            <a:r>
              <a:rPr lang="en-US" dirty="0">
                <a:solidFill>
                  <a:schemeClr val="accent1">
                    <a:lumMod val="50000"/>
                  </a:schemeClr>
                </a:solidFill>
              </a:rPr>
              <a:t>, 2004</a:t>
            </a:r>
            <a:r>
              <a:rPr lang="hr-HR" dirty="0">
                <a:solidFill>
                  <a:schemeClr val="accent1">
                    <a:lumMod val="50000"/>
                  </a:schemeClr>
                </a:solidFill>
              </a:rPr>
              <a:t>;</a:t>
            </a:r>
            <a:r>
              <a:rPr lang="en-US" dirty="0">
                <a:solidFill>
                  <a:schemeClr val="accent1">
                    <a:lumMod val="50000"/>
                  </a:schemeClr>
                </a:solidFill>
              </a:rPr>
              <a:t> </a:t>
            </a:r>
            <a:r>
              <a:rPr lang="en-US" dirty="0" err="1">
                <a:solidFill>
                  <a:schemeClr val="accent1">
                    <a:lumMod val="50000"/>
                  </a:schemeClr>
                </a:solidFill>
              </a:rPr>
              <a:t>Gudbrandsson</a:t>
            </a:r>
            <a:r>
              <a:rPr lang="en-US" dirty="0">
                <a:solidFill>
                  <a:schemeClr val="accent1">
                    <a:lumMod val="50000"/>
                  </a:schemeClr>
                </a:solidFill>
              </a:rPr>
              <a:t>, 2006</a:t>
            </a:r>
            <a:r>
              <a:rPr lang="hr-HR" dirty="0">
                <a:solidFill>
                  <a:schemeClr val="accent1">
                    <a:lumMod val="50000"/>
                  </a:schemeClr>
                </a:solidFill>
              </a:rPr>
              <a:t>;</a:t>
            </a:r>
            <a:r>
              <a:rPr lang="en-US" dirty="0">
                <a:solidFill>
                  <a:schemeClr val="accent1">
                    <a:lumMod val="50000"/>
                  </a:schemeClr>
                </a:solidFill>
              </a:rPr>
              <a:t> Families First </a:t>
            </a:r>
            <a:r>
              <a:rPr lang="en-US" dirty="0" err="1">
                <a:solidFill>
                  <a:schemeClr val="accent1">
                    <a:lumMod val="50000"/>
                  </a:schemeClr>
                </a:solidFill>
              </a:rPr>
              <a:t>Programme</a:t>
            </a:r>
            <a:r>
              <a:rPr lang="en-US" dirty="0">
                <a:solidFill>
                  <a:schemeClr val="accent1">
                    <a:lumMod val="50000"/>
                  </a:schemeClr>
                </a:solidFill>
              </a:rPr>
              <a:t> Evaluation, 2010</a:t>
            </a:r>
            <a:r>
              <a:rPr lang="hr-HR" dirty="0">
                <a:solidFill>
                  <a:schemeClr val="accent1">
                    <a:lumMod val="50000"/>
                  </a:schemeClr>
                </a:solidFill>
              </a:rPr>
              <a:t>;</a:t>
            </a:r>
            <a:r>
              <a:rPr lang="en-US" dirty="0">
                <a:solidFill>
                  <a:schemeClr val="accent1">
                    <a:lumMod val="50000"/>
                  </a:schemeClr>
                </a:solidFill>
              </a:rPr>
              <a:t> </a:t>
            </a:r>
            <a:r>
              <a:rPr lang="en-US" dirty="0" err="1">
                <a:solidFill>
                  <a:schemeClr val="accent1">
                    <a:lumMod val="50000"/>
                  </a:schemeClr>
                </a:solidFill>
              </a:rPr>
              <a:t>Maurović</a:t>
            </a:r>
            <a:r>
              <a:rPr lang="en-US" dirty="0">
                <a:solidFill>
                  <a:schemeClr val="accent1">
                    <a:lumMod val="50000"/>
                  </a:schemeClr>
                </a:solidFill>
              </a:rPr>
              <a:t>, 2011</a:t>
            </a:r>
            <a:r>
              <a:rPr lang="hr-HR" dirty="0">
                <a:solidFill>
                  <a:schemeClr val="accent1">
                    <a:lumMod val="50000"/>
                  </a:schemeClr>
                </a:solidFill>
              </a:rPr>
              <a:t>;</a:t>
            </a:r>
            <a:r>
              <a:rPr lang="en-US" dirty="0">
                <a:solidFill>
                  <a:schemeClr val="accent1">
                    <a:lumMod val="50000"/>
                  </a:schemeClr>
                </a:solidFill>
              </a:rPr>
              <a:t> Fain, </a:t>
            </a:r>
            <a:r>
              <a:rPr lang="en-US" dirty="0" err="1">
                <a:solidFill>
                  <a:schemeClr val="accent1">
                    <a:lumMod val="50000"/>
                  </a:schemeClr>
                </a:solidFill>
              </a:rPr>
              <a:t>Greathouse</a:t>
            </a:r>
            <a:r>
              <a:rPr lang="en-US" dirty="0">
                <a:solidFill>
                  <a:schemeClr val="accent1">
                    <a:lumMod val="50000"/>
                  </a:schemeClr>
                </a:solidFill>
              </a:rPr>
              <a:t>, Turner</a:t>
            </a:r>
            <a:r>
              <a:rPr lang="hr-HR" dirty="0">
                <a:solidFill>
                  <a:schemeClr val="accent1">
                    <a:lumMod val="50000"/>
                  </a:schemeClr>
                </a:solidFill>
              </a:rPr>
              <a:t> </a:t>
            </a:r>
            <a:r>
              <a:rPr lang="en-US" dirty="0">
                <a:solidFill>
                  <a:schemeClr val="accent1">
                    <a:lumMod val="50000"/>
                  </a:schemeClr>
                </a:solidFill>
              </a:rPr>
              <a:t>&amp;</a:t>
            </a:r>
            <a:r>
              <a:rPr lang="hr-HR" dirty="0">
                <a:solidFill>
                  <a:schemeClr val="accent1">
                    <a:lumMod val="50000"/>
                  </a:schemeClr>
                </a:solidFill>
              </a:rPr>
              <a:t> </a:t>
            </a:r>
            <a:r>
              <a:rPr lang="en-US" dirty="0">
                <a:solidFill>
                  <a:schemeClr val="accent1">
                    <a:lumMod val="50000"/>
                  </a:schemeClr>
                </a:solidFill>
              </a:rPr>
              <a:t>Weinberg, 2014)</a:t>
            </a:r>
          </a:p>
          <a:p>
            <a:pPr>
              <a:buFont typeface="Wingdings" panose="05000000000000000000" pitchFamily="2" charset="2"/>
              <a:buChar char="§"/>
            </a:pPr>
            <a:r>
              <a:rPr lang="en-US" sz="2400" dirty="0">
                <a:solidFill>
                  <a:schemeClr val="accent1">
                    <a:lumMod val="50000"/>
                  </a:schemeClr>
                </a:solidFill>
              </a:rPr>
              <a:t>encouraging and maintaining contact between children and parents who are serving a prison sentence, undergoing treatment, etc.; with maximum support of the community in order to avoid at least some of the numerous negative consequences these families face (</a:t>
            </a:r>
            <a:r>
              <a:rPr lang="en-US" sz="2400" dirty="0" err="1">
                <a:solidFill>
                  <a:schemeClr val="accent1">
                    <a:lumMod val="50000"/>
                  </a:schemeClr>
                </a:solidFill>
              </a:rPr>
              <a:t>Recomm</a:t>
            </a:r>
            <a:r>
              <a:rPr lang="en-US" sz="2400" dirty="0">
                <a:solidFill>
                  <a:schemeClr val="accent1">
                    <a:lumMod val="50000"/>
                  </a:schemeClr>
                </a:solidFill>
              </a:rPr>
              <a:t>. No.(99)22, </a:t>
            </a:r>
            <a:r>
              <a:rPr lang="en-US" sz="2400" dirty="0" err="1">
                <a:solidFill>
                  <a:schemeClr val="accent1">
                    <a:lumMod val="50000"/>
                  </a:schemeClr>
                </a:solidFill>
              </a:rPr>
              <a:t>Loper</a:t>
            </a:r>
            <a:r>
              <a:rPr lang="en-US" sz="2400" dirty="0">
                <a:solidFill>
                  <a:schemeClr val="accent1">
                    <a:lumMod val="50000"/>
                  </a:schemeClr>
                </a:solidFill>
              </a:rPr>
              <a:t>, 2006; </a:t>
            </a:r>
            <a:r>
              <a:rPr lang="en-US" sz="2400" dirty="0" err="1">
                <a:solidFill>
                  <a:schemeClr val="accent1">
                    <a:lumMod val="50000"/>
                  </a:schemeClr>
                </a:solidFill>
              </a:rPr>
              <a:t>DeFina</a:t>
            </a:r>
            <a:r>
              <a:rPr lang="hr-HR" sz="2400" dirty="0">
                <a:solidFill>
                  <a:schemeClr val="accent1">
                    <a:lumMod val="50000"/>
                  </a:schemeClr>
                </a:solidFill>
              </a:rPr>
              <a:t> </a:t>
            </a:r>
            <a:r>
              <a:rPr lang="en-US" sz="2400" dirty="0">
                <a:solidFill>
                  <a:schemeClr val="accent1">
                    <a:lumMod val="50000"/>
                  </a:schemeClr>
                </a:solidFill>
              </a:rPr>
              <a:t>&amp;</a:t>
            </a:r>
            <a:r>
              <a:rPr lang="hr-HR" sz="2400" dirty="0">
                <a:solidFill>
                  <a:schemeClr val="accent1">
                    <a:lumMod val="50000"/>
                  </a:schemeClr>
                </a:solidFill>
              </a:rPr>
              <a:t> </a:t>
            </a:r>
            <a:r>
              <a:rPr lang="en-US" sz="2400" dirty="0">
                <a:solidFill>
                  <a:schemeClr val="accent1">
                    <a:lumMod val="50000"/>
                  </a:schemeClr>
                </a:solidFill>
              </a:rPr>
              <a:t> Hannon, 2010; </a:t>
            </a:r>
            <a:r>
              <a:rPr lang="en-US" sz="2400" dirty="0" err="1">
                <a:solidFill>
                  <a:schemeClr val="accent1">
                    <a:lumMod val="50000"/>
                  </a:schemeClr>
                </a:solidFill>
              </a:rPr>
              <a:t>Celinska</a:t>
            </a:r>
            <a:r>
              <a:rPr lang="hr-HR" sz="2400" dirty="0">
                <a:solidFill>
                  <a:schemeClr val="accent1">
                    <a:lumMod val="50000"/>
                  </a:schemeClr>
                </a:solidFill>
              </a:rPr>
              <a:t> </a:t>
            </a:r>
            <a:r>
              <a:rPr lang="en-US" sz="2400" dirty="0">
                <a:solidFill>
                  <a:schemeClr val="accent1">
                    <a:lumMod val="50000"/>
                  </a:schemeClr>
                </a:solidFill>
              </a:rPr>
              <a:t>&amp;</a:t>
            </a:r>
            <a:r>
              <a:rPr lang="hr-HR" sz="2400" dirty="0">
                <a:solidFill>
                  <a:schemeClr val="accent1">
                    <a:lumMod val="50000"/>
                  </a:schemeClr>
                </a:solidFill>
              </a:rPr>
              <a:t> </a:t>
            </a:r>
            <a:r>
              <a:rPr lang="en-US" sz="2400" dirty="0">
                <a:solidFill>
                  <a:schemeClr val="accent1">
                    <a:lumMod val="50000"/>
                  </a:schemeClr>
                </a:solidFill>
              </a:rPr>
              <a:t>Siegel, 2010)</a:t>
            </a:r>
          </a:p>
        </p:txBody>
      </p:sp>
    </p:spTree>
    <p:extLst>
      <p:ext uri="{BB962C8B-B14F-4D97-AF65-F5344CB8AC3E}">
        <p14:creationId xmlns:p14="http://schemas.microsoft.com/office/powerpoint/2010/main" val="1272794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136</TotalTime>
  <Words>3685</Words>
  <Application>Microsoft Office PowerPoint</Application>
  <PresentationFormat>Widescreen</PresentationFormat>
  <Paragraphs>385</Paragraphs>
  <Slides>40</Slides>
  <Notes>40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Calibri Light</vt:lpstr>
      <vt:lpstr>Times New Roman</vt:lpstr>
      <vt:lpstr>Wingdings</vt:lpstr>
      <vt:lpstr>Tema sustava Office</vt:lpstr>
      <vt:lpstr>    symposium Challenges of studying families at risk</vt:lpstr>
      <vt:lpstr>FamResPlan </vt:lpstr>
      <vt:lpstr>    symposium Challenges of studying families at risk</vt:lpstr>
      <vt:lpstr>PowerPoint Presentation</vt:lpstr>
      <vt:lpstr>FamResPlan project team</vt:lpstr>
      <vt:lpstr>PowerPoint Presentation</vt:lpstr>
      <vt:lpstr>PowerPoint Presentation</vt:lpstr>
      <vt:lpstr>Starting points</vt:lpstr>
      <vt:lpstr>Starting points</vt:lpstr>
      <vt:lpstr>Starting points</vt:lpstr>
      <vt:lpstr>Arising questions</vt:lpstr>
      <vt:lpstr>Arising questions</vt:lpstr>
      <vt:lpstr>The overall objective of the project</vt:lpstr>
      <vt:lpstr>Specific objectives</vt:lpstr>
      <vt:lpstr>Specific objectives</vt:lpstr>
      <vt:lpstr>Specific objectives</vt:lpstr>
      <vt:lpstr>Relation of key concepts</vt:lpstr>
      <vt:lpstr>The Sample </vt:lpstr>
      <vt:lpstr>Instruments</vt:lpstr>
      <vt:lpstr>Procedure pilot research </vt:lpstr>
      <vt:lpstr>Methodology mix method, sequential explanatory design</vt:lpstr>
      <vt:lpstr>Main challenges</vt:lpstr>
      <vt:lpstr>PowerPoint Presentation</vt:lpstr>
      <vt:lpstr>    symposium Challenges of studying families at risk</vt:lpstr>
      <vt:lpstr>Research with families</vt:lpstr>
      <vt:lpstr>Basic ethical principles in the research and practice of helping professions</vt:lpstr>
      <vt:lpstr>Ethical issues in the FamResPlan project</vt:lpstr>
      <vt:lpstr>Commitment to Ethical Principles – Part 1</vt:lpstr>
      <vt:lpstr>Experiences from the pilot…</vt:lpstr>
      <vt:lpstr>Commitment to Ethical Principles – Part 2</vt:lpstr>
      <vt:lpstr>Experiences from the pilot…</vt:lpstr>
      <vt:lpstr>Commitment to Ethical Principles – Part 3</vt:lpstr>
      <vt:lpstr>Experiences from the pilot…</vt:lpstr>
      <vt:lpstr>Commitment to Ethical Principles – Part 4</vt:lpstr>
      <vt:lpstr>Experiences from the pilot…</vt:lpstr>
      <vt:lpstr>Commitment to Ethical Principles – Area 5</vt:lpstr>
      <vt:lpstr>Experiences from the pilot…</vt:lpstr>
      <vt:lpstr>Conclusion about lessons learned</vt:lpstr>
      <vt:lpstr>Ethical council of the FamResPlan project – main study</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symposium Challenges of studying families at risk</dc:title>
  <dc:creator>antonija</dc:creator>
  <cp:lastModifiedBy>Martina</cp:lastModifiedBy>
  <cp:revision>7</cp:revision>
  <dcterms:created xsi:type="dcterms:W3CDTF">2017-05-17T21:04:14Z</dcterms:created>
  <dcterms:modified xsi:type="dcterms:W3CDTF">2017-09-25T16:43:24Z</dcterms:modified>
</cp:coreProperties>
</file>